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8.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9.xml" ContentType="application/vnd.openxmlformats-officedocument.themeOverride+xml"/>
  <Override PartName="/ppt/notesSlides/notesSlide18.xml" ContentType="application/vnd.openxmlformats-officedocument.presentationml.notesSlide+xml"/>
  <Override PartName="/ppt/theme/themeOverride10.xml" ContentType="application/vnd.openxmlformats-officedocument.themeOverride+xml"/>
  <Override PartName="/ppt/notesSlides/notesSlide19.xml" ContentType="application/vnd.openxmlformats-officedocument.presentationml.notesSlide+xml"/>
  <Override PartName="/ppt/theme/themeOverride11.xml" ContentType="application/vnd.openxmlformats-officedocument.themeOverride+xml"/>
  <Override PartName="/ppt/notesSlides/notesSlide20.xml" ContentType="application/vnd.openxmlformats-officedocument.presentationml.notesSl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theme/themeOverride14.xml" ContentType="application/vnd.openxmlformats-officedocument.themeOverride+xml"/>
  <Override PartName="/ppt/notesSlides/notesSlide23.xml" ContentType="application/vnd.openxmlformats-officedocument.presentationml.notesSlide+xml"/>
  <Override PartName="/ppt/theme/themeOverride15.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6.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7.xml" ContentType="application/vnd.openxmlformats-officedocument.themeOverride+xml"/>
  <Override PartName="/ppt/notesSlides/notesSlide30.xml" ContentType="application/vnd.openxmlformats-officedocument.presentationml.notesSlide+xml"/>
  <Override PartName="/ppt/theme/themeOverride18.xml" ContentType="application/vnd.openxmlformats-officedocument.themeOverride+xml"/>
  <Override PartName="/ppt/notesSlides/notesSlide31.xml" ContentType="application/vnd.openxmlformats-officedocument.presentationml.notesSlide+xml"/>
  <Override PartName="/ppt/theme/themeOverride19.xml" ContentType="application/vnd.openxmlformats-officedocument.themeOverride+xml"/>
  <Override PartName="/ppt/notesSlides/notesSlide32.xml" ContentType="application/vnd.openxmlformats-officedocument.presentationml.notesSlide+xml"/>
  <Override PartName="/ppt/theme/themeOverride20.xml" ContentType="application/vnd.openxmlformats-officedocument.themeOverride+xml"/>
  <Override PartName="/ppt/notesSlides/notesSlide33.xml" ContentType="application/vnd.openxmlformats-officedocument.presentationml.notesSlide+xml"/>
  <Override PartName="/ppt/theme/themeOverride21.xml" ContentType="application/vnd.openxmlformats-officedocument.themeOverride+xml"/>
  <Override PartName="/ppt/notesSlides/notesSlide34.xml" ContentType="application/vnd.openxmlformats-officedocument.presentationml.notesSlide+xml"/>
  <Override PartName="/ppt/theme/themeOverride22.xml" ContentType="application/vnd.openxmlformats-officedocument.themeOverride+xml"/>
  <Override PartName="/ppt/notesSlides/notesSlide35.xml" ContentType="application/vnd.openxmlformats-officedocument.presentationml.notesSlide+xml"/>
  <Override PartName="/ppt/theme/themeOverride23.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24.xml" ContentType="application/vnd.openxmlformats-officedocument.themeOverride+xml"/>
  <Override PartName="/ppt/notesSlides/notesSlide41.xml" ContentType="application/vnd.openxmlformats-officedocument.presentationml.notesSlide+xml"/>
  <Override PartName="/ppt/theme/themeOverride25.xml" ContentType="application/vnd.openxmlformats-officedocument.themeOverr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6.xml" ContentType="application/vnd.openxmlformats-officedocument.themeOverride+xml"/>
  <Override PartName="/ppt/notesSlides/notesSlide43.xml" ContentType="application/vnd.openxmlformats-officedocument.presentationml.notesSlide+xml"/>
  <Override PartName="/ppt/theme/themeOverride27.xml" ContentType="application/vnd.openxmlformats-officedocument.themeOverride+xml"/>
  <Override PartName="/ppt/notesSlides/notesSlide44.xml" ContentType="application/vnd.openxmlformats-officedocument.presentationml.notesSlide+xml"/>
  <Override PartName="/ppt/theme/themeOverride28.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29.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heme/themeOverride30.xml" ContentType="application/vnd.openxmlformats-officedocument.themeOverride+xml"/>
  <Override PartName="/ppt/notesSlides/notesSlide50.xml" ContentType="application/vnd.openxmlformats-officedocument.presentationml.notesSlide+xml"/>
  <Override PartName="/ppt/theme/themeOverride31.xml" ContentType="application/vnd.openxmlformats-officedocument.themeOverr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Lst>
  <p:notesMasterIdLst>
    <p:notesMasterId r:id="rId58"/>
  </p:notesMasterIdLst>
  <p:sldIdLst>
    <p:sldId id="2076136940" r:id="rId7"/>
    <p:sldId id="11826" r:id="rId8"/>
    <p:sldId id="2343" r:id="rId9"/>
    <p:sldId id="1553" r:id="rId10"/>
    <p:sldId id="1555" r:id="rId11"/>
    <p:sldId id="1551" r:id="rId12"/>
    <p:sldId id="1549" r:id="rId13"/>
    <p:sldId id="2346" r:id="rId14"/>
    <p:sldId id="1560" r:id="rId15"/>
    <p:sldId id="2145706130" r:id="rId16"/>
    <p:sldId id="2347" r:id="rId17"/>
    <p:sldId id="1564" r:id="rId18"/>
    <p:sldId id="1565" r:id="rId19"/>
    <p:sldId id="11827" r:id="rId20"/>
    <p:sldId id="2324" r:id="rId21"/>
    <p:sldId id="1575" r:id="rId22"/>
    <p:sldId id="2355" r:id="rId23"/>
    <p:sldId id="1547" r:id="rId24"/>
    <p:sldId id="2348" r:id="rId25"/>
    <p:sldId id="2349" r:id="rId26"/>
    <p:sldId id="269" r:id="rId27"/>
    <p:sldId id="2350" r:id="rId28"/>
    <p:sldId id="1572" r:id="rId29"/>
    <p:sldId id="1573" r:id="rId30"/>
    <p:sldId id="2145706140" r:id="rId31"/>
    <p:sldId id="11828" r:id="rId32"/>
    <p:sldId id="2364" r:id="rId33"/>
    <p:sldId id="2357" r:id="rId34"/>
    <p:sldId id="2365" r:id="rId35"/>
    <p:sldId id="2359" r:id="rId36"/>
    <p:sldId id="2361" r:id="rId37"/>
    <p:sldId id="2362" r:id="rId38"/>
    <p:sldId id="2363" r:id="rId39"/>
    <p:sldId id="1703" r:id="rId40"/>
    <p:sldId id="1704" r:id="rId41"/>
    <p:sldId id="1717" r:id="rId42"/>
    <p:sldId id="2367" r:id="rId43"/>
    <p:sldId id="2145706139" r:id="rId44"/>
    <p:sldId id="11829" r:id="rId45"/>
    <p:sldId id="2373" r:id="rId46"/>
    <p:sldId id="2374" r:id="rId47"/>
    <p:sldId id="1604" r:id="rId48"/>
    <p:sldId id="1605" r:id="rId49"/>
    <p:sldId id="1606" r:id="rId50"/>
    <p:sldId id="1607" r:id="rId51"/>
    <p:sldId id="2145706138" r:id="rId52"/>
    <p:sldId id="2375" r:id="rId53"/>
    <p:sldId id="2377" r:id="rId54"/>
    <p:sldId id="2380" r:id="rId55"/>
    <p:sldId id="2378" r:id="rId56"/>
    <p:sldId id="237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650" autoAdjust="0"/>
    <p:restoredTop sz="94249" autoAdjust="0"/>
  </p:normalViewPr>
  <p:slideViewPr>
    <p:cSldViewPr snapToGrid="0">
      <p:cViewPr varScale="1">
        <p:scale>
          <a:sx n="91" d="100"/>
          <a:sy n="91" d="100"/>
        </p:scale>
        <p:origin x="33"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CB26A5-C6DC-474C-96C6-587571AFCC3F}" type="doc">
      <dgm:prSet loTypeId="urn:microsoft.com/office/officeart/2009/layout/CircleArrowProcess" loCatId="list" qsTypeId="urn:microsoft.com/office/officeart/2005/8/quickstyle/simple1" qsCatId="simple" csTypeId="urn:microsoft.com/office/officeart/2005/8/colors/accent1_2" csCatId="accent1" phldr="1"/>
      <dgm:spPr/>
      <dgm:t>
        <a:bodyPr/>
        <a:lstStyle/>
        <a:p>
          <a:endParaRPr lang="en-US"/>
        </a:p>
      </dgm:t>
    </dgm:pt>
    <dgm:pt modelId="{F6FBA3CF-96D2-4046-A923-6251710AC3D4}">
      <dgm:prSet/>
      <dgm:spPr/>
      <dgm:t>
        <a:bodyPr/>
        <a:lstStyle/>
        <a:p>
          <a:r>
            <a:rPr lang="zh-cn" baseline="0" dirty="0"/>
            <a:t>指定 Web 部件可以是选项卡</a:t>
          </a:r>
          <a:endParaRPr lang="en-US" dirty="0"/>
        </a:p>
      </dgm:t>
    </dgm:pt>
    <dgm:pt modelId="{5A590DBB-6CB6-034A-BD72-A59CCAAD3930}" type="parTrans" cxnId="{7350FE46-D29B-1448-A9E5-F22D4A7D5AFC}">
      <dgm:prSet/>
      <dgm:spPr/>
      <dgm:t>
        <a:bodyPr/>
        <a:lstStyle/>
        <a:p>
          <a:endParaRPr lang="en-US"/>
        </a:p>
      </dgm:t>
    </dgm:pt>
    <dgm:pt modelId="{3AEBF18B-3389-2648-81D2-584CC6D6A5A7}" type="sibTrans" cxnId="{7350FE46-D29B-1448-A9E5-F22D4A7D5AFC}">
      <dgm:prSet/>
      <dgm:spPr/>
      <dgm:t>
        <a:bodyPr/>
        <a:lstStyle/>
        <a:p>
          <a:endParaRPr lang="en-US"/>
        </a:p>
      </dgm:t>
    </dgm:pt>
    <dgm:pt modelId="{3F6EDC6D-23EC-AC48-9ED3-FDF64FFAC31D}">
      <dgm:prSet/>
      <dgm:spPr/>
      <dgm:t>
        <a:bodyPr/>
        <a:lstStyle/>
        <a:p>
          <a:r>
            <a:rPr lang="zh-cn" baseline="0" dirty="0"/>
            <a:t>创建 Microsoft Teams 选项卡图像和描述</a:t>
          </a:r>
          <a:endParaRPr lang="en-US" dirty="0"/>
        </a:p>
      </dgm:t>
    </dgm:pt>
    <dgm:pt modelId="{86CAE1CF-F488-364F-9220-94D72E6C28D2}" type="parTrans" cxnId="{1B80ADDC-F16F-D14A-805D-1A5BBBFCF18B}">
      <dgm:prSet/>
      <dgm:spPr/>
      <dgm:t>
        <a:bodyPr/>
        <a:lstStyle/>
        <a:p>
          <a:endParaRPr lang="en-US"/>
        </a:p>
      </dgm:t>
    </dgm:pt>
    <dgm:pt modelId="{72C2F2B8-34BC-3C4F-B20E-4CB3162377D7}" type="sibTrans" cxnId="{1B80ADDC-F16F-D14A-805D-1A5BBBFCF18B}">
      <dgm:prSet/>
      <dgm:spPr/>
      <dgm:t>
        <a:bodyPr/>
        <a:lstStyle/>
        <a:p>
          <a:endParaRPr lang="en-US"/>
        </a:p>
      </dgm:t>
    </dgm:pt>
    <dgm:pt modelId="{741E21FF-9756-C74E-912B-71FC58C654AD}">
      <dgm:prSet/>
      <dgm:spPr/>
      <dgm:t>
        <a:bodyPr/>
        <a:lstStyle/>
        <a:p>
          <a:r>
            <a:rPr lang="zh-cn" baseline="0" dirty="0"/>
            <a:t>创建 Microsoft Teams 应用清单</a:t>
          </a:r>
          <a:endParaRPr lang="en-US" dirty="0"/>
        </a:p>
      </dgm:t>
    </dgm:pt>
    <dgm:pt modelId="{1AC6AE72-8255-BC4D-BA5D-99D0DC88105C}" type="parTrans" cxnId="{675E72C0-F766-7C45-BC72-9321020D79E7}">
      <dgm:prSet/>
      <dgm:spPr/>
      <dgm:t>
        <a:bodyPr/>
        <a:lstStyle/>
        <a:p>
          <a:endParaRPr lang="en-US"/>
        </a:p>
      </dgm:t>
    </dgm:pt>
    <dgm:pt modelId="{0AC1AAD9-3DE7-4840-8615-4D0D4F02433B}" type="sibTrans" cxnId="{675E72C0-F766-7C45-BC72-9321020D79E7}">
      <dgm:prSet/>
      <dgm:spPr/>
      <dgm:t>
        <a:bodyPr/>
        <a:lstStyle/>
        <a:p>
          <a:endParaRPr lang="en-US"/>
        </a:p>
      </dgm:t>
    </dgm:pt>
    <dgm:pt modelId="{181DA050-2B95-8644-8C8A-6D0DA7FFFC37}" type="pres">
      <dgm:prSet presAssocID="{67CB26A5-C6DC-474C-96C6-587571AFCC3F}" presName="Name0" presStyleCnt="0">
        <dgm:presLayoutVars>
          <dgm:chMax val="7"/>
          <dgm:chPref val="7"/>
          <dgm:dir/>
          <dgm:animLvl val="lvl"/>
        </dgm:presLayoutVars>
      </dgm:prSet>
      <dgm:spPr/>
    </dgm:pt>
    <dgm:pt modelId="{6A4C4993-6437-C840-8C71-F897D856B759}" type="pres">
      <dgm:prSet presAssocID="{F6FBA3CF-96D2-4046-A923-6251710AC3D4}" presName="Accent1" presStyleCnt="0"/>
      <dgm:spPr/>
    </dgm:pt>
    <dgm:pt modelId="{953AD8D2-4296-7048-BDF6-3BC5CD7B9667}" type="pres">
      <dgm:prSet presAssocID="{F6FBA3CF-96D2-4046-A923-6251710AC3D4}" presName="Accent" presStyleLbl="node1" presStyleIdx="0" presStyleCnt="3"/>
      <dgm:spPr/>
    </dgm:pt>
    <dgm:pt modelId="{CA672D27-EE07-AB4E-8206-23B491B0F2F0}" type="pres">
      <dgm:prSet presAssocID="{F6FBA3CF-96D2-4046-A923-6251710AC3D4}" presName="Parent1" presStyleLbl="revTx" presStyleIdx="0" presStyleCnt="3">
        <dgm:presLayoutVars>
          <dgm:chMax val="1"/>
          <dgm:chPref val="1"/>
          <dgm:bulletEnabled val="1"/>
        </dgm:presLayoutVars>
      </dgm:prSet>
      <dgm:spPr/>
    </dgm:pt>
    <dgm:pt modelId="{F18C8D81-CD2A-EA46-B459-C31CEFD151E0}" type="pres">
      <dgm:prSet presAssocID="{3F6EDC6D-23EC-AC48-9ED3-FDF64FFAC31D}" presName="Accent2" presStyleCnt="0"/>
      <dgm:spPr/>
    </dgm:pt>
    <dgm:pt modelId="{2E01C5E4-1BF0-DE49-978A-D2FB31D44809}" type="pres">
      <dgm:prSet presAssocID="{3F6EDC6D-23EC-AC48-9ED3-FDF64FFAC31D}" presName="Accent" presStyleLbl="node1" presStyleIdx="1" presStyleCnt="3"/>
      <dgm:spPr/>
    </dgm:pt>
    <dgm:pt modelId="{2D87A2D4-5EF1-3C44-BAB4-2E8AB1FE47EA}" type="pres">
      <dgm:prSet presAssocID="{3F6EDC6D-23EC-AC48-9ED3-FDF64FFAC31D}" presName="Parent2" presStyleLbl="revTx" presStyleIdx="1" presStyleCnt="3">
        <dgm:presLayoutVars>
          <dgm:chMax val="1"/>
          <dgm:chPref val="1"/>
          <dgm:bulletEnabled val="1"/>
        </dgm:presLayoutVars>
      </dgm:prSet>
      <dgm:spPr/>
    </dgm:pt>
    <dgm:pt modelId="{AA9E99D2-1175-7E42-AA5B-5C4A57E71A2C}" type="pres">
      <dgm:prSet presAssocID="{741E21FF-9756-C74E-912B-71FC58C654AD}" presName="Accent3" presStyleCnt="0"/>
      <dgm:spPr/>
    </dgm:pt>
    <dgm:pt modelId="{802F4251-5139-5943-AF2B-3431E475755D}" type="pres">
      <dgm:prSet presAssocID="{741E21FF-9756-C74E-912B-71FC58C654AD}" presName="Accent" presStyleLbl="node1" presStyleIdx="2" presStyleCnt="3"/>
      <dgm:spPr/>
    </dgm:pt>
    <dgm:pt modelId="{8249A872-561A-0C48-BF9E-CCB343D67295}" type="pres">
      <dgm:prSet presAssocID="{741E21FF-9756-C74E-912B-71FC58C654AD}" presName="Parent3" presStyleLbl="revTx" presStyleIdx="2" presStyleCnt="3">
        <dgm:presLayoutVars>
          <dgm:chMax val="1"/>
          <dgm:chPref val="1"/>
          <dgm:bulletEnabled val="1"/>
        </dgm:presLayoutVars>
      </dgm:prSet>
      <dgm:spPr/>
    </dgm:pt>
  </dgm:ptLst>
  <dgm:cxnLst>
    <dgm:cxn modelId="{4D8AAB05-F934-6646-B163-AFB042378FF4}" type="presOf" srcId="{3F6EDC6D-23EC-AC48-9ED3-FDF64FFAC31D}" destId="{2D87A2D4-5EF1-3C44-BAB4-2E8AB1FE47EA}" srcOrd="0" destOrd="0" presId="urn:microsoft.com/office/officeart/2009/layout/CircleArrowProcess"/>
    <dgm:cxn modelId="{0F4B4E3D-58F4-604B-B352-48470EDA364D}" type="presOf" srcId="{67CB26A5-C6DC-474C-96C6-587571AFCC3F}" destId="{181DA050-2B95-8644-8C8A-6D0DA7FFFC37}" srcOrd="0" destOrd="0" presId="urn:microsoft.com/office/officeart/2009/layout/CircleArrowProcess"/>
    <dgm:cxn modelId="{ADD3F864-1457-B94D-A315-E56710781834}" type="presOf" srcId="{F6FBA3CF-96D2-4046-A923-6251710AC3D4}" destId="{CA672D27-EE07-AB4E-8206-23B491B0F2F0}" srcOrd="0" destOrd="0" presId="urn:microsoft.com/office/officeart/2009/layout/CircleArrowProcess"/>
    <dgm:cxn modelId="{7350FE46-D29B-1448-A9E5-F22D4A7D5AFC}" srcId="{67CB26A5-C6DC-474C-96C6-587571AFCC3F}" destId="{F6FBA3CF-96D2-4046-A923-6251710AC3D4}" srcOrd="0" destOrd="0" parTransId="{5A590DBB-6CB6-034A-BD72-A59CCAAD3930}" sibTransId="{3AEBF18B-3389-2648-81D2-584CC6D6A5A7}"/>
    <dgm:cxn modelId="{473B338E-B068-794D-A7ED-BE6FF49C916D}" type="presOf" srcId="{741E21FF-9756-C74E-912B-71FC58C654AD}" destId="{8249A872-561A-0C48-BF9E-CCB343D67295}" srcOrd="0" destOrd="0" presId="urn:microsoft.com/office/officeart/2009/layout/CircleArrowProcess"/>
    <dgm:cxn modelId="{675E72C0-F766-7C45-BC72-9321020D79E7}" srcId="{67CB26A5-C6DC-474C-96C6-587571AFCC3F}" destId="{741E21FF-9756-C74E-912B-71FC58C654AD}" srcOrd="2" destOrd="0" parTransId="{1AC6AE72-8255-BC4D-BA5D-99D0DC88105C}" sibTransId="{0AC1AAD9-3DE7-4840-8615-4D0D4F02433B}"/>
    <dgm:cxn modelId="{1B80ADDC-F16F-D14A-805D-1A5BBBFCF18B}" srcId="{67CB26A5-C6DC-474C-96C6-587571AFCC3F}" destId="{3F6EDC6D-23EC-AC48-9ED3-FDF64FFAC31D}" srcOrd="1" destOrd="0" parTransId="{86CAE1CF-F488-364F-9220-94D72E6C28D2}" sibTransId="{72C2F2B8-34BC-3C4F-B20E-4CB3162377D7}"/>
    <dgm:cxn modelId="{DF143A1C-E768-8542-B8AA-56B9DCDFB624}" type="presParOf" srcId="{181DA050-2B95-8644-8C8A-6D0DA7FFFC37}" destId="{6A4C4993-6437-C840-8C71-F897D856B759}" srcOrd="0" destOrd="0" presId="urn:microsoft.com/office/officeart/2009/layout/CircleArrowProcess"/>
    <dgm:cxn modelId="{46E07260-ABAC-6641-ABA3-67BD892436BA}" type="presParOf" srcId="{6A4C4993-6437-C840-8C71-F897D856B759}" destId="{953AD8D2-4296-7048-BDF6-3BC5CD7B9667}" srcOrd="0" destOrd="0" presId="urn:microsoft.com/office/officeart/2009/layout/CircleArrowProcess"/>
    <dgm:cxn modelId="{D2A07AEB-975A-3B4D-B613-3778055ABDE5}" type="presParOf" srcId="{181DA050-2B95-8644-8C8A-6D0DA7FFFC37}" destId="{CA672D27-EE07-AB4E-8206-23B491B0F2F0}" srcOrd="1" destOrd="0" presId="urn:microsoft.com/office/officeart/2009/layout/CircleArrowProcess"/>
    <dgm:cxn modelId="{3F9D84C1-8F1C-CD49-AAFD-E60E38D40A06}" type="presParOf" srcId="{181DA050-2B95-8644-8C8A-6D0DA7FFFC37}" destId="{F18C8D81-CD2A-EA46-B459-C31CEFD151E0}" srcOrd="2" destOrd="0" presId="urn:microsoft.com/office/officeart/2009/layout/CircleArrowProcess"/>
    <dgm:cxn modelId="{309E60E8-FFF8-674E-9659-92DC3C4A707F}" type="presParOf" srcId="{F18C8D81-CD2A-EA46-B459-C31CEFD151E0}" destId="{2E01C5E4-1BF0-DE49-978A-D2FB31D44809}" srcOrd="0" destOrd="0" presId="urn:microsoft.com/office/officeart/2009/layout/CircleArrowProcess"/>
    <dgm:cxn modelId="{A3A78180-3A84-BC44-8335-BA7E94F5DF90}" type="presParOf" srcId="{181DA050-2B95-8644-8C8A-6D0DA7FFFC37}" destId="{2D87A2D4-5EF1-3C44-BAB4-2E8AB1FE47EA}" srcOrd="3" destOrd="0" presId="urn:microsoft.com/office/officeart/2009/layout/CircleArrowProcess"/>
    <dgm:cxn modelId="{4B44A240-C41A-834D-BAC4-6EFD674F88F0}" type="presParOf" srcId="{181DA050-2B95-8644-8C8A-6D0DA7FFFC37}" destId="{AA9E99D2-1175-7E42-AA5B-5C4A57E71A2C}" srcOrd="4" destOrd="0" presId="urn:microsoft.com/office/officeart/2009/layout/CircleArrowProcess"/>
    <dgm:cxn modelId="{3F8BAA23-8AE0-1045-ABCE-FF697E738D90}" type="presParOf" srcId="{AA9E99D2-1175-7E42-AA5B-5C4A57E71A2C}" destId="{802F4251-5139-5943-AF2B-3431E475755D}" srcOrd="0" destOrd="0" presId="urn:microsoft.com/office/officeart/2009/layout/CircleArrowProcess"/>
    <dgm:cxn modelId="{7A2DFE0D-361B-9740-9442-21966B4FAA73}" type="presParOf" srcId="{181DA050-2B95-8644-8C8A-6D0DA7FFFC37}" destId="{8249A872-561A-0C48-BF9E-CCB343D67295}"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AD8D2-4296-7048-BDF6-3BC5CD7B9667}">
      <dsp:nvSpPr>
        <dsp:cNvPr id="0" name=""/>
        <dsp:cNvSpPr/>
      </dsp:nvSpPr>
      <dsp:spPr>
        <a:xfrm>
          <a:off x="4130683" y="0"/>
          <a:ext cx="2249964" cy="2250306"/>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672D27-EE07-AB4E-8206-23B491B0F2F0}">
      <dsp:nvSpPr>
        <dsp:cNvPr id="0" name=""/>
        <dsp:cNvSpPr/>
      </dsp:nvSpPr>
      <dsp:spPr>
        <a:xfrm>
          <a:off x="4627999" y="812428"/>
          <a:ext cx="1250261" cy="62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baseline="0" dirty="0"/>
            <a:t>指定 Web 部件可以是选项卡</a:t>
          </a:r>
          <a:endParaRPr lang="en-US" sz="1000" kern="1200" dirty="0"/>
        </a:p>
      </dsp:txBody>
      <dsp:txXfrm>
        <a:off x="4627999" y="812428"/>
        <a:ext cx="1250261" cy="624981"/>
      </dsp:txXfrm>
    </dsp:sp>
    <dsp:sp modelId="{2E01C5E4-1BF0-DE49-978A-D2FB31D44809}">
      <dsp:nvSpPr>
        <dsp:cNvPr id="0" name=""/>
        <dsp:cNvSpPr/>
      </dsp:nvSpPr>
      <dsp:spPr>
        <a:xfrm>
          <a:off x="3505763" y="1292968"/>
          <a:ext cx="2249964" cy="2250306"/>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87A2D4-5EF1-3C44-BAB4-2E8AB1FE47EA}">
      <dsp:nvSpPr>
        <dsp:cNvPr id="0" name=""/>
        <dsp:cNvSpPr/>
      </dsp:nvSpPr>
      <dsp:spPr>
        <a:xfrm>
          <a:off x="4005614" y="2112876"/>
          <a:ext cx="1250261" cy="62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baseline="0" dirty="0"/>
            <a:t>创建 Microsoft Teams 选项卡图像和描述</a:t>
          </a:r>
          <a:endParaRPr lang="en-US" sz="1000" kern="1200" dirty="0"/>
        </a:p>
      </dsp:txBody>
      <dsp:txXfrm>
        <a:off x="4005614" y="2112876"/>
        <a:ext cx="1250261" cy="624981"/>
      </dsp:txXfrm>
    </dsp:sp>
    <dsp:sp modelId="{802F4251-5139-5943-AF2B-3431E475755D}">
      <dsp:nvSpPr>
        <dsp:cNvPr id="0" name=""/>
        <dsp:cNvSpPr/>
      </dsp:nvSpPr>
      <dsp:spPr>
        <a:xfrm>
          <a:off x="4290821" y="2740662"/>
          <a:ext cx="1933067" cy="1933842"/>
        </a:xfrm>
        <a:prstGeom prst="blockArc">
          <a:avLst>
            <a:gd name="adj1" fmla="val 13500000"/>
            <a:gd name="adj2" fmla="val 10800000"/>
            <a:gd name="adj3" fmla="val 1274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9A872-561A-0C48-BF9E-CCB343D67295}">
      <dsp:nvSpPr>
        <dsp:cNvPr id="0" name=""/>
        <dsp:cNvSpPr/>
      </dsp:nvSpPr>
      <dsp:spPr>
        <a:xfrm>
          <a:off x="4630956" y="3415193"/>
          <a:ext cx="1250261" cy="62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sz="1000" kern="1200" baseline="0" dirty="0"/>
            <a:t>创建 Microsoft Teams 应用清单</a:t>
          </a:r>
          <a:endParaRPr lang="en-US" sz="1000" kern="1200" dirty="0"/>
        </a:p>
      </dsp:txBody>
      <dsp:txXfrm>
        <a:off x="4630956" y="3415193"/>
        <a:ext cx="1250261" cy="624981"/>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CA56B1-7C97-4C4E-9DF9-98DB5C09822F}" type="datetimeFigureOut">
              <a:rPr lang="en-US" altLang="zh-CN" smtClean="0">
                <a:latin typeface="Calibri" panose="020F0502020204030204" pitchFamily="34" charset="0"/>
                <a:ea typeface="Microsoft YaHei" panose="020B0503020204020204" pitchFamily="34" charset="-122"/>
              </a:rPr>
              <a:t>11/11/2021</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4BE5D-1A0A-477B-8A58-1DF7016784C2}"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628718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18F4BE5D-1A0A-477B-8A58-1DF7016784C2}" type="slidenum">
              <a:rPr lang="en-US" smtClean="0">
                <a:latin typeface="Calibri" panose="020F0502020204030204" pitchFamily="34" charset="0"/>
                <a:ea typeface="Microsoft YaHei" panose="020B0503020204020204" pitchFamily="34" charset="-122"/>
              </a:rPr>
              <a:t>1</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609873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586534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In this unit, you'll learn what you need to install on your development environment to start creating SharePoint Framework components.</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Microsoft has adopted the open-source tooling for the foundation of SharePoint Framework development. Three categories to explore when it comes to open-source tooling &amp; libraries related to the SharePoint Framework are as follows: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 build process &amp; tooling</a:t>
            </a:r>
          </a:p>
          <a:p>
            <a:r>
              <a:rPr lang="en-US" altLang="zh-CN" sz="900" b="0" kern="1200">
                <a:solidFill>
                  <a:schemeClr val="tx1"/>
                </a:solidFill>
                <a:effectLst/>
                <a:latin typeface="Segoe UI Light" pitchFamily="34" charset="0"/>
                <a:ea typeface="Microsoft YaHei" panose="020B0503020204020204" pitchFamily="34" charset="-122"/>
                <a:cs typeface="+mn-cs"/>
              </a:rPr>
              <a:t>- web frameworks</a:t>
            </a: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 code editors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Let's look at the build process and tooling first. Yeoman is used to replace the new project experience that traditional server-side SharePoint developers are familiar with in Visual Studio.</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Gulp is a task runner that replaces the tool MSBuild used in .NET solutions. This is used to run various tasks, like transpiling TypeScript to JavaScript, creating JavaScript bundles and SharePoint packages.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Node.js is the underlying runtime used by all applications. The tools we're covering in this section are all built on top of Node.js. Node.js is required to run them, just like the .NET Framework is required to run .NET apps.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NPM is used as the package manager and you'll use it to install global tools and reusable code in your projects.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Webpack is used to combine all the JavaScript and CSS files in your project into a single JavaScript bundle. Bundles are the recommended way to deploy client-side applications for performance reasons.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1" kern="1200">
                <a:solidFill>
                  <a:schemeClr val="tx1"/>
                </a:solidFill>
                <a:effectLst/>
                <a:latin typeface="Segoe UI Light" pitchFamily="34" charset="0"/>
                <a:ea typeface="Microsoft YaHei" panose="020B0503020204020204" pitchFamily="34" charset="-122"/>
                <a:cs typeface="+mn-cs"/>
              </a:rPr>
              <a:t>### Web frameworks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When building client-side applications, developers commonly use web frameworks. The SharePoint Framework doesn't limit you to any specific framework. You can use any of the popular web frameworks in your projects including React, Angular, Knockout, or Vue.js. You can even use the popular jQuery library in your custom apps.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1" kern="1200">
                <a:solidFill>
                  <a:schemeClr val="tx1"/>
                </a:solidFill>
                <a:effectLst/>
                <a:latin typeface="Segoe UI Light" pitchFamily="34" charset="0"/>
                <a:ea typeface="Microsoft YaHei" panose="020B0503020204020204" pitchFamily="34" charset="-122"/>
                <a:cs typeface="+mn-cs"/>
              </a:rPr>
              <a:t>### Code editors</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4580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The SharePoint Framework development toolchain is a significant change from the traditional server-side SharePoint development experience. Let's look at the two development toolchains to see how they're compare and contrast</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top row is the server-side tool comparison, starting with the Microsoft IIS web server. This includes the .NET Framework, NuGet used for package management, MSBuild used for running build and packaging tasks, C# as the development language and Visual Studio for the development experience.</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bottom row represents the SharePoint Framework tools. Notice the lines drawn between the tools so you can see how the two compare.</a:t>
            </a:r>
          </a:p>
          <a:p>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Let's look at each of the tools used in the SharePoint Framework development and build toolchain.</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209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This section will introduce you to creating client-side web parts using the SharePoint Framework. You'll also see how to leverage both the local and hosted SharePoint Workbench &amp; using different parts of the SharePoint Framework API.</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Experienced SharePoint developers who are familiar with server-side web parts developed and deployed using SharePoint features and solutions will find client-side web parts to be familiar. They're just web parts!</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only difference from a server-side web part is client-side web parts are rendered in the browser, not on the server.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Client-side web parts are build for the modern, JavaScript-driven web just as the modern SharePoint experience.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30851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Create a client-side web with the SharePoint Framework</a:t>
            </a: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Demonstrate how to test a web part using the local workbench</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Explain the differences and when to use the local vs. hosted workbench</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Yeoman generator for the SharePoint Framework creates the scaffolding (*folders &amp; files*) for a new SharePoint Framework project. After building the project the first time, you'll see even more folders and files present. Just like a .NET Framework project, some of the generated files are temporary and should not be kept in source control. </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Let's look at the folders in a newly created and built SharePoint Framework project: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.vscode</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contains Visual Studio Code specific files.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config</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configuration files used by the project's various build tasks. You'll edit these files as necessary depending on the types of components you're creating and for specific situations, such as the site to test extensions or adding references to external libraries.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dist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the files generated when you bundle your project, regardless of which switch you use. The unminified JavaScript files and source maps contained in this folder are used when you run in debug mode.</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lib</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created automatically when you build the project, contains the temporary files generated from the compilation and transpilation of TypeScript to JavaScript and SCSS to CSS files.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node_modules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is created automatically when installing package dependencies using the `npm install` command.</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release</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a subfolder named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assets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that contains the files generated when you bundle your project using the `ship` or `production` switch. These files are deployed to the CDN. This folder also contains two additional subfolders that contain manifest files.</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src</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contains all the source code for your project.</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temp</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This folder, created automatically when you test the project, contains files used by the local development web server.</a:t>
            </a:r>
            <a:endParaRPr lang="zh-CN" altLang="en-US">
              <a:latin typeface="Calibri" panose="020F0502020204030204" pitchFamily="34" charset="0"/>
              <a:ea typeface="Microsoft YaHei" panose="020B0503020204020204" pitchFamily="34" charset="-122"/>
            </a:endParaRPr>
          </a:p>
          <a:p>
            <a:pPr marL="171450" indent="-171450">
              <a:buFont typeface="Arial" panose="020B0604020202020204" pitchFamily="34" charset="0"/>
              <a:buChar char="•"/>
            </a:pP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 [!NOTE]</a:t>
            </a: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dist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lib</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node_modules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and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temp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folders should not be committed to your source control solution because they are automatically generated by the build process and when installing or restoring dependencies.</a:t>
            </a: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a:t>
            </a:r>
            <a:endParaRPr lang="zh-CN" altLang="en-US">
              <a:latin typeface="Calibri" panose="020F0502020204030204" pitchFamily="34" charset="0"/>
              <a:ea typeface="Microsoft YaHei" panose="020B0503020204020204" pitchFamily="34" charset="-122"/>
            </a:endParaRPr>
          </a:p>
          <a:p>
            <a:pPr marL="0" indent="0">
              <a:buFont typeface="Arial" panose="020B0604020202020204" pitchFamily="34" charset="0"/>
              <a:buNone/>
            </a:pPr>
            <a:r>
              <a:rPr lang="en-US" altLang="zh-CN">
                <a:latin typeface="Calibri" panose="020F0502020204030204" pitchFamily="34" charset="0"/>
                <a:ea typeface="Microsoft YaHei" panose="020B0503020204020204" pitchFamily="34" charset="-122"/>
              </a:rPr>
              <a:t>&gt; These folders are similar to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bin</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obj</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and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packages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folder generated in a .NET project.</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When you are creating web parts, the Yeoman generator for the SharePoint Framework will create a web part class file and add it to your project. This file is located within in the **./src/webparts/\[webpartName\]** folder. The name of the web part is added to the folder and the class' file name.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This file defines the main entry point for the web part and extend the `BaseClientSideWebPart` class. All client-side web parts must extend from this base class.</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web part file will contain both the web part class and in interface. The interface defines the nonstandard public properties on the web part and are persisted when the web part is saved or published from edit mode.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dirty="0" err="1">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1715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effectLst/>
                <a:latin typeface="Calibri" panose="020F0502020204030204" pitchFamily="34" charset="0"/>
                <a:ea typeface="Microsoft YaHei" panose="020B0503020204020204" pitchFamily="34" charset="-122"/>
              </a:rPr>
              <a:t>This section will introduce you to the SharePoint Framework and walk you through getting your local &amp; online environment configured for developing with the SharePoint Framework.</a:t>
            </a:r>
            <a:endParaRPr lang="en-US" altLang="zh-CN" dirty="0">
              <a:effectLst/>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The web part manifest file, **\*.manifest.json</a:t>
            </a:r>
            <a:r>
              <a:rPr lang="zh-CN" altLang="en-US" sz="900" b="0" i="0" kern="1200">
                <a:solidFill>
                  <a:schemeClr val="tx1"/>
                </a:solidFill>
                <a:effectLst/>
                <a:latin typeface="Segoe UI Light" pitchFamily="34" charset="0"/>
                <a:ea typeface="Microsoft YaHei" panose="020B0503020204020204" pitchFamily="34" charset="-122"/>
                <a:cs typeface="+mn-cs"/>
              </a:rPr>
              <a:t>**</a:t>
            </a:r>
            <a:r>
              <a:rPr lang="en-US" altLang="zh-CN" sz="900" b="0" i="0" kern="1200">
                <a:solidFill>
                  <a:schemeClr val="tx1"/>
                </a:solidFill>
                <a:effectLst/>
                <a:latin typeface="Segoe UI Light" pitchFamily="34" charset="0"/>
                <a:ea typeface="Microsoft YaHei" panose="020B0503020204020204" pitchFamily="34" charset="-122"/>
                <a:cs typeface="+mn-cs"/>
              </a:rPr>
              <a:t>, is located in the same folder as the web part class. It contains metadata for the web part that include things such as the web part's ID, alias, the type of component, and its version.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Web parts will also contain a section for `preconfiguredEntries` that are the default values for the public properties set on the web part when it is added to a new page.</a:t>
            </a:r>
            <a:endParaRPr lang="zh-CN" altLang="en-US" sz="900"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99527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solidFill>
                  <a:srgbClr val="000000"/>
                </a:solidFill>
                <a:effectLst/>
                <a:latin typeface="Consolas" panose="020B0609020204030204" pitchFamily="49" charset="0"/>
                <a:ea typeface="Microsoft YaHei" panose="020B0503020204020204" pitchFamily="34" charset="-122"/>
              </a:rPr>
              <a:t>CSS modules address a challenge you may have when working with client-side solutions</a:t>
            </a:r>
            <a:r>
              <a:rPr lang="en-US" altLang="zh-CN">
                <a:latin typeface="Calibri" panose="020F0502020204030204" pitchFamily="34" charset="0"/>
                <a:ea typeface="Microsoft YaHei" panose="020B0503020204020204" pitchFamily="34" charset="-122"/>
              </a:rPr>
              <a:t>. CSS classes can be used to not only set the styles of an element on the page, but can also override other CSS classes. If a CSS class name is present on the page more than once, the last one will override any settings on previously defined classes. </a:t>
            </a:r>
            <a:r>
              <a:rPr lang="en-US" altLang="zh-CN" b="0">
                <a:solidFill>
                  <a:srgbClr val="000000"/>
                </a:solidFill>
                <a:effectLst/>
                <a:latin typeface="Consolas" panose="020B0609020204030204" pitchFamily="49" charset="0"/>
                <a:ea typeface="Microsoft YaHei" panose="020B0503020204020204" pitchFamily="34" charset="-122"/>
              </a:rPr>
              <a:t>For example, having different web parts that use the same CSS class name on the same page can impact the rendering of each web part.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CSS modules address this challenge by creating a globally unique name for each CSS class. A class named `.helloWorld` is translated to `.helloWorld_da83fer` for example. The hash at the end of the class name is unique to that web part project.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SharePoint Framework build toolchain handles the complexities of generating these class names and referencing them in the your web part.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define your classes in a SASS file. The class names can use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camelCasing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 not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kebab-casing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for the CSS module process to work. The SharePoint Framework build pipeline generates JavaScript and TypeScript type definitions for all the classes that map to the generated class names. In your web part, you will import the style object, `import styles from './HelloWorldWebPart.module.scss';`, and then reference the styles as a real TypeScript object: </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14856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the project is built &amp; compiled, the SharePoint Framework build process will do two things with this file. </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First, it will compile the SCSS =&gt; CSS for use in the browser.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Then, it will generate two additional files.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One is a JavaScript file that exports a single object with the name/value properties will have the CSS module local unique names as the values for the class names that are the properties. The other file is a TypeScript declaration file that contains an interface of this file. Using these two files you can import them into your web part and reference the friendly class names rather than the generated CSS local module names.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6119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The **./config/config.json</a:t>
            </a:r>
            <a:r>
              <a:rPr lang="zh-CN" altLang="en-US" sz="900" b="0" i="0" kern="1200">
                <a:solidFill>
                  <a:schemeClr val="tx1"/>
                </a:solidFill>
                <a:effectLst/>
                <a:latin typeface="Segoe UI Light" pitchFamily="34" charset="0"/>
                <a:ea typeface="Microsoft YaHei" panose="020B0503020204020204" pitchFamily="34" charset="-122"/>
                <a:cs typeface="+mn-cs"/>
              </a:rPr>
              <a:t>** </a:t>
            </a:r>
            <a:r>
              <a:rPr lang="en-US" altLang="zh-CN" sz="900" b="0" i="0" kern="1200">
                <a:solidFill>
                  <a:schemeClr val="tx1"/>
                </a:solidFill>
                <a:effectLst/>
                <a:latin typeface="Segoe UI Light" pitchFamily="34" charset="0"/>
                <a:ea typeface="Microsoft YaHei" panose="020B0503020204020204" pitchFamily="34" charset="-122"/>
                <a:cs typeface="+mn-cs"/>
              </a:rPr>
              <a:t>file contains information about your JavaScript bundles, external dependencies, and localized resources.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`bundles` node enables developers to control the name of the bundle file created by the bundling process and what components are included in the bundle. Each component is listed by the primary JavaScript file that contains the component and the component's manifest. These values are used by the SharePoint Framework's bundling process when it configures webpack on each build.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&gt; [!NOTE]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&gt; Webpack, another open-source tool, is included in each project's dependencies and is entirely managed by the build process. There is nothing for the developer to install or configure.</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`externals` node is where you can define external libraries that you don't want to be included in the resulting bundle created by Webpack. For example, if our component used the popular library jQuery, you shouldn't include it as part of the bundle. Instead, the external library should be loaded from an external CDN prior to loading the component bundle on the page. In this case, you'd add the jQuery CDN reference to the `externals` node. During the bundling process, when Webpack sees a reference to jQuery, it will ignore it and not include it in the bundle. In addition, the component's manifest will be modified to instruct the module loader in at runtime to load jQuery prior to loading the component's bundle. </a:t>
            </a:r>
            <a:endParaRPr lang="zh-CN" altLang="en-US" sz="900"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217886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Now that you understand the important folders and files in a project, let's look at the build toolchain and flow for a SharePoint Framework project. This scenario will focus on a project that contains a web part component. Other types of components, such as extensions and libraries, may involve a slightly different process or step.</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In the figure above, the first column covers configuring your development environment for SharePoint Framework development by installing all the necessary dependencies. You then create the project using the Yeoman generator for the SharePoint Framework and develop your component.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Moving onto the second column, test your component in the local or hosted workbench by executing the command `gulp serve` from the command line from the root folder of the project. This task will build, bundle, start the local web server, launch the default browser, and navigate to the local workbench. Here you can add your web part to the local workbench's page to test it.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 can also test it in the hosted workbench by using the same browser and navigating to the hosted workbench. The hosted workbench will load the component from your local web server in the browser.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Follow standard development practices by iterating the component until you settle with the final version of your component that is ready to deploy.</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third column represents the deployment process. You'll first re-bundle the component using the `gulp bundle --ship` command that recreates the bundle for production. Next, create the deployable SharePoint package using the `gulp package-solution --ship` command. This command generates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\*.sppkg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file.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Finally, Upload the SharePoint package to your tenant's or site collection's App Catalog site. At this point, the app can be installed in a site collection that will add the web part to the web part toolbox where it can be added to a page in edit mode.</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32420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37551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This section introduces you to using external APIs in your SharePoint Framework projects. SharePoint Framework projects can incorporate data from anonymous APIs, those REST APIs secured with Azure AD, and Microsoft Graph.</a:t>
            </a:r>
          </a:p>
          <a:p>
            <a:br>
              <a:rPr lang="zh-CN" altLang="en-US" b="0" i="0">
                <a:solidFill>
                  <a:srgbClr val="171717"/>
                </a:solidFill>
                <a:effectLst/>
                <a:latin typeface="Segoe UI" panose="020B0502040204020203" pitchFamily="34" charset="0"/>
                <a:ea typeface="Microsoft YaHei" panose="020B0503020204020204" pitchFamily="34" charset="-122"/>
              </a:rPr>
            </a:b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 common requirement for SharePoint Framework projects is that they display or interact with data external to the web part. This data can reside in SharePoint lists and libraries, or it may be accessible via Microsoft Graph. Maybe the data is external to SharePoint and Microsoft 365 and your project will need to request data from a third party REST API that may support anonymous requests or only support authorized requests because it is protected with Azure AD.</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SharePoint Framework includes multiple APIs you can use that address the different scenarios depending where the data resides and the specifics around the of HTTP API you'll need to call. There are three different APIs you'll use for specific scenarios.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`HttpClient` API is the cornerstone for most HTTP requests in SharePoint Framework projects. You'll use the `HttpClient` API to primarily submit anonymous requests to third-party APIs. The `SPHttpClient` API extends the `HttpClient` to include necessary HTTP request headers used by the SharePoint REST API. For example, the `SPHttpClient` automatically includes an `odata-version` HTTP request header set to `4` to configure the SharePoint REST API from the default OData v3 protocol to OData v4.</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`MSGraphClient` API is used to call the Microsoft Graph REST API in the same tenant as the current SharePoint Online tenant. Unlike the other HTTP APIs in the SharePointFramework, the `MSGraphClient` API is used to obtain a configured instance of the Microsoft Graph JavaScript SDK client.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`AADHttpClient` API extends the `HttpClient` API that is used to call Azure AD secured APIs. You'll use the Azure AD HTTP client API to obtain an instance of the `HttpClient` that includes an `authorization` HTTP request header with the value set to an access token used to authorize calls to an Azure AD secured HTTP endpoint.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None of these related HTTP request APIs require developers to install additional clients or libraries; the default SharePoint Framework project includes everything you'll need in your project to submit requests to REST APIs.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Azure AD can be used to secure REST APIs that are hosted in Microsoft Azure and API hosted in other cloud platforms. Microsoft Azure hosted resources are usually easier to secure as the Azure Management Portal provides a simplified configuration experience.</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Azure AD secured REST APIs require all requests to be authorized. To authorize a request, you'll include an OAuth 2.0 access token in the `authorization` HTTP request header. This access token must be obtained from Azure AD using one of the supported OAuth flows.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All available Microsoft REST APIs that don't support anonymous requests are secured with Azure AD. This includes APIs including the SharePoint REST API, Microsoft Graph, Azure Management REST API and  many more.</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902992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Let's look at how requests to Azure AD secured resources are handled by the SharePoint Framework. </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Permission requests to REST APIs, also known as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resources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are granted to a Azure AD app provisioned in every SharePoint Online tenant: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SharePoint Online Client Extensibility Web Application Principal</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grant a permission request for a specific resource, such as Microsoft Graph, to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SharePoint Online Client Extensibility Web Application Principal</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app, you are granting that entire SharePoint Online tenant the permission. Its important to understand that this permission grant isn't unique to the site or to the SharePoint Framework component; the permission grant applies to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entire SharePoint Online tenant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557063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There are three ways you can request and grant permissions to a SharePoint Online tenant: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Defined with the SharePoint Framework package solution manifest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In this option, you'll define the permission requests for the resources that your solution needs in order to run. When the solution is deployed to the App Catalog site, the administrator is notified that they will need to approve or reject the permission request.</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PowerShell</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PowerShell can be used to submit a permission request, and approve or reject permission requests. You can also use PowerShell to create the permission grant, bypassing the request process.</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Office 365 CLI</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You can also use the cross-platform Office 365 CLI to request, approve, reject, grant and revoke permission requests the same way you can with PowerShell.</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67344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After SharePoint Framework package has been added to the App Catalog, let's look the process for granting permissions and how the SharePoint Framework ultimately submits requests to the Azure AD secured REST API.</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At the bottom of the figure above, the tenant administrator grants the permissions (also known as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scopes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to the SharePoint Online tenant. This is done from the API Management page in the SharePoint Admin Center.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Once the permission request is granted, the SharePoint Framework component will ask SharePoint Online for an access token for the specified resource. The SharePoint Online, in conjunction with Azure AD, will validate the permission for the specified resource has been granted to that SharePoint Online tenant and return an access token. The SharePoint Framework will then submit a request to the REST API and include the access token in the `authorization` HTTP request header.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Azure AD secured resource will verify the `authorization` HTTP request header before passing to the REST API. From this point, the HTTP request continues like normal, processing the request and sending the response back to the SharePoint Framework component.</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81696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When an administrator deploys the SharePoint Framework component to the tenant App Catalog, they're presented with an additional message in the trust dialog prompt: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This message instructs the administrator that this solution contains permission requests that should be reviewed and approved or rejected. Recall that permissions are not tied to the SharePoint Framework package. Approving or rejecting the permissions is a separate step that must be performed in order for the SharePoint Framework component to work.</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04150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To approve or reject permission requests, navigate to the **API access** page in the **SharePoint Admin Center**. Here you'll find a list of permission requests pending approval or rejection.</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84564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Select the permission request to view its details and use the buttons at the bottom of the panel to approve or reject the request:</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941816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11364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This section will introduce you to leveraging your SharePoint Framework customizations in Microsoft Teams.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The SharePoint user experience has been evolving across multiple versions throughout the years.</a:t>
            </a:r>
          </a:p>
          <a:p>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SharePoint Server 2010 added multiple shared services to the product, including taxonomy, shared search services, and the ability to incorporate external business data into SharePoint sites.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In 2012, Microsoft introduced a new development model enabling developers to externalize customizations to run either in the browser, or on servers other than the servers were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More recently, with SharePoint Server 2016, SharePoint Server 2019, and SharePoint Online, Microsoft noticed customers were using client-side development techniques to customize and extend SharePoint. Client-side customizations are the foundation and inspiration for the SharePoint Framework.</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Present day SharePoint exists in one of two versions: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1" kern="1200">
                <a:solidFill>
                  <a:schemeClr val="tx1"/>
                </a:solidFill>
                <a:effectLst/>
                <a:latin typeface="Segoe UI Light" pitchFamily="34" charset="0"/>
                <a:ea typeface="Microsoft YaHei" panose="020B0503020204020204" pitchFamily="34" charset="-122"/>
                <a:cs typeface="+mn-cs"/>
              </a:rPr>
              <a:t>SharePoint Server 2019</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This is the on-premises version of SharePoint that customers install and maintain on their servers.</a:t>
            </a: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 </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1" kern="1200">
                <a:solidFill>
                  <a:schemeClr val="tx1"/>
                </a:solidFill>
                <a:effectLst/>
                <a:latin typeface="Segoe UI Light" pitchFamily="34" charset="0"/>
                <a:ea typeface="Microsoft YaHei" panose="020B0503020204020204" pitchFamily="34" charset="-122"/>
                <a:cs typeface="+mn-cs"/>
              </a:rPr>
              <a:t>SharePoint Online</a:t>
            </a:r>
            <a:r>
              <a:rPr lang="zh-CN" altLang="en-US" sz="900" b="1"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 This is the hosted version of SharePoint, managed by Microsoft as part of Microsoft 365.</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A18E192-2F8D-428E-B62B-9841F858B00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Microsoft Office</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In 2019, Microsoft introduced the capability to use a SharePoint Framework client-side web part as a tab in Microsoft Teams. As we've previously covered, a Microsoft Teams tab is just a web page loaded in an Iframe.</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development process of a Microsoft Teams tab that's implemented using a SharePoint Framework client-side web part is nearly identical to creating a web part for a SharePoint site. Any web part can be exposed as a tab in Microsoft teams.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enable a client-side web part to be used as a tab in Microsoft Teams, you'll need to update a single property in the component's manifest.</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use a client-side web part as the host for a Microsoft Teams tab, the URL for the tab is a page in SharePoint Online that contains a single canvas no the page. The URL parameters tell the SharePoint page which web part to load into the canvas. This URL is used to in the Iframe that implements the tab.</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tab, or client-side web part, executes in the context of the underlying SharePoint site behind the team that the tab is added to. The implications of hosting the tab in SharePoint means developers can leverage the SharePoint Framework API in their custom tabs. For example, because the client-side web part is running in SharePoint Online, you can access the SharePoint REST API, Microsoft Graph, and Azure AD secured endpoints all from the SharePoint Framework API without needing to force the user to authenticate again.</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process of configuring a SharePoint Framework client-side web part to be used as a Microsoft Teams tab is straightforward. Assuming you've built and tested your SharePoint Framework client-side web part, there are three actions to take:</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1.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Specify the web part can be a tab</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Locate the web part's manifest file. Within the manifest file, locate the property array `supportedHosts`. The `supportedHosts` property lists all the different places the web part can be run. By default, it contains a single entry `SharePointWebPart`. To configure the web part to be used as a Microsoft Teams tab, add `TeamsTab` to the array.</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1.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Create Microsoft Teams tab images</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When you create a new SharePoint Framework project, it creates a folder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in the SharePoint project with two images. The images, named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{SP_COMPONENT_GUID}_color.png</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and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{SP_COMPONENT_GUID}_outline.png</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are used by Microsoft Teams when displaying your tab. You can replace these default images with your own custom images, but make sure you don't change the size dimensions or names of the files.</a:t>
            </a:r>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1.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Create Microsoft Teams app manifest</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 All Microsoft Teams apps need an app manifest that describe the app. You can create the manifest yourself, or you can let SharePoint create it for you.</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79484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18F4BE5D-1A0A-477B-8A58-1DF7016784C2}" type="slidenum">
              <a:rPr lang="en-US" smtClean="0">
                <a:latin typeface="Calibri" panose="020F0502020204030204" pitchFamily="34" charset="0"/>
                <a:ea typeface="Microsoft YaHei" panose="020B0503020204020204" pitchFamily="34" charset="-122"/>
              </a:rPr>
              <a:t>43</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2539036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18F4BE5D-1A0A-477B-8A58-1DF7016784C2}" type="slidenum">
              <a:rPr lang="en-US" smtClean="0">
                <a:latin typeface="Calibri" panose="020F0502020204030204" pitchFamily="34" charset="0"/>
                <a:ea typeface="Microsoft YaHei" panose="020B0503020204020204" pitchFamily="34" charset="-122"/>
              </a:rPr>
              <a:t>44</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727082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Microsoft Teams app manifest tells Microsoft Teams about your custom app. It contains the name and location of the images, name and description of the tabs, the location of the application, and other metadata about the app.</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use a SharePoint Framework client-side web part as a tab, you have the option to create the app manifest yourself, or to let SharePoint create it for you.</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After uploading and deploying the SharePoint package to the SharePoint App Catalog, you'll notice a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Sync to 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in the ribbon when you select the package.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you select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Sync to 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SharePoint will look for a custom Teams app package named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TeamsSPFxApp.zip</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in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./teams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folder of your project. If SharePoint doesn't find this file, then it will dynamically create the Teams app manifest and package. SharePoint will then deploy the Teams app package (custom or generated) to the tenant's Teams app store. For more information, see the documentation: [Deployment options for SharePoint Framework solutions for Microsoft Teams](https://docs.microsoft.com/en-us/sharepoint/dev/spfx/deployment-spfx-teams-solutions).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56827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67311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This topic covers how to conditionally display information depending on whether the SharePoint Framework client-side web part is running in a SharePoint or Microsoft Teams environment.</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All SharePoint components, including client-side web parts, have access to the current context. The context, available from the `this.context` object, gives your components access to details about the page the component is running on.</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Your component can use the page's context, accessible from the `this.context.pageContext` object, to get information about the current site site collection, site, page, and user.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Microsoft introduced a new context in the SharePoint Framework v1.8 release when they added support for deploying client-side web parts as Microsoft Teams tabs. The `</a:t>
            </a:r>
            <a:r>
              <a:rPr lang="en-US" altLang="zh-CN" b="0">
                <a:solidFill>
                  <a:srgbClr val="0000FF"/>
                </a:solidFill>
                <a:effectLst/>
                <a:latin typeface="Consolas" panose="020B0609020204030204" pitchFamily="49" charset="0"/>
                <a:ea typeface="Microsoft YaHei" panose="020B0503020204020204" pitchFamily="34" charset="-122"/>
              </a:rPr>
              <a:t>this</a:t>
            </a:r>
            <a:r>
              <a:rPr lang="en-US" altLang="zh-CN" b="0">
                <a:solidFill>
                  <a:srgbClr val="000000"/>
                </a:solidFill>
                <a:effectLst/>
                <a:latin typeface="Consolas" panose="020B0609020204030204" pitchFamily="49" charset="0"/>
                <a:ea typeface="Microsoft YaHei" panose="020B0503020204020204" pitchFamily="34" charset="-122"/>
              </a:rPr>
              <a:t>.context.sdks.microsoftTeams</a:t>
            </a:r>
            <a:r>
              <a:rPr lang="en-US" altLang="zh-CN">
                <a:latin typeface="Calibri" panose="020F0502020204030204" pitchFamily="34" charset="0"/>
                <a:ea typeface="Microsoft YaHei" panose="020B0503020204020204" pitchFamily="34" charset="-122"/>
              </a:rPr>
              <a:t>` object is a reference of the `microsoftTeams` object available in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\@microsoft\teams-js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package.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 client-side web part can detect if it is running in SharePoint or Microsoft Teams by checking if the `microsoftTeams` object is set to a value or is undefined. If it is `undefined`, then the component is not running in Microsoft Teams.</a:t>
            </a: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unit, you'll learn how to configure your SharePoint Framework client-side web part's settings when it's used as a tab in Microsoft Teams.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Unfortunately, developers today find themselves constraint around building app parts because of iFrames, a reduced set of APIs, and no integration with cross Office 365 workloads. This in turn limits their ability to develop powerful portals that extend SharePoint.</a:t>
            </a:r>
            <a:endParaRPr lang="zh-CN" altLang="en-US" sz="900" b="0" kern="120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952328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SharePoint client-side web parts can have public properties. Developers can expose these properties to form controls within the SharePoint property pane for users to edit.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property pane is only available when the page is in edit mode and only after a user has selected the edit control on the web part. The current user must also have access to edit the page in order to modify the settings on the web part.</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45298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properties, called *settings*, on a tab in Microsoft Teams can also be modified by a user. To modify a tab's settings, select the tab's context menu and select the **Settings** option.</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When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menu option is selected, Microsoft Teams tabs launch a dialog that the tab that the developer implements.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However, when a web part is used as a Microsoft Teams tab, the tab is loading a SharePoint page that's hosting the client-side web part. When the </a:t>
            </a:r>
            <a:r>
              <a:rPr lang="zh-CN" altLang="en-US">
                <a:latin typeface="Calibri" panose="020F0502020204030204" pitchFamily="34" charset="0"/>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Settings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menu item is selected in teams, instead of opening a dialog, Microsoft Teams notifies SharePoint the page is now in edit mode. SharePoint's native property pane experience is then used to display edit the web part's public properties:</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 Framework</a:t>
            </a: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63723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SharePoint Framework is modern client-side development. All the customizations you create and build are deployed and run in the browser. There is no server-side component in a SharePoint Framework component.</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You can create server-side components, but you're going to host that yourself in a location other than SharePoint.</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SharePoint Framework is backwards compatible meaning that it works not just the modern pages, but also on classic and publishing pages as well.</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development tools and platform used in the SharePoint Framework is implemented with open-source tools and common JavaScript web frameworks like React.</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1225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What is a modern page?</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Modern pages are natively responsive meaning that when the browser is resized, it's going to resize and re-render the page appropriate for the current resolution and experience.</a:t>
            </a: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Web parts you create will run and be rendered client-side; Client-side components can also use persistent caches so data that's cached by the SharePoint Framework API can be used by custom components on modern pages.</a:t>
            </a:r>
            <a:endParaRPr lang="en-US" altLang="zh-CN"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9108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2:24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There are a few things you need to take into consideration when setting up a SharePoint Framework development environment. First you need to set up a Microsoft 365 developer tenant.</a:t>
            </a:r>
          </a:p>
          <a:p>
            <a:br>
              <a:rPr lang="zh-CN" altLang="en-US" sz="900" b="0" kern="1200">
                <a:solidFill>
                  <a:schemeClr val="tx1"/>
                </a:solidFill>
                <a:effectLst/>
                <a:latin typeface="Segoe UI Light" pitchFamily="34" charset="0"/>
                <a:ea typeface="Microsoft YaHei" panose="020B0503020204020204" pitchFamily="34" charset="-122"/>
                <a:cs typeface="+mn-cs"/>
              </a:rPr>
            </a:b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rPr>
              <a:t>SharePoint</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986802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597032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9824960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47583667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42877966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941478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4690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1898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819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2273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0005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799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5642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196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72290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79460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8457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871913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11/11/2021</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3480989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919320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97393125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373258594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556053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6696819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662727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484471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9602985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5566653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852730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87754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5636607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025767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3456970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744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2457788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601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6574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1654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633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493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651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59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徽标白色文本版本">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00645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71071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3158597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273412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0559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479642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7174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414756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964245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7331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114653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9083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806828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595373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849078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138441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8348833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9399289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12312031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40200312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2729964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718201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567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1781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62416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01158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64655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4905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1453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8814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7840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82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93173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012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8734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6333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754963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2086739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35791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59393114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7823723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7632507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30145375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1017705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521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432562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4008735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32147221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8166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8728032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42000617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9635261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54256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56168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3668093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855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4223329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4737388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3937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46810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2146392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88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54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699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421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462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712022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9237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0501920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51404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2240378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811370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356178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769588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4688905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8031257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7892803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905150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65046857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6729856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tiff"/><Relationship Id="rId3" Type="http://schemas.openxmlformats.org/officeDocument/2006/relationships/notesSlide" Target="../notesSlides/notesSlide12.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slideLayout" Target="../slideLayouts/slideLayout76.xml"/><Relationship Id="rId1" Type="http://schemas.openxmlformats.org/officeDocument/2006/relationships/themeOverride" Target="../theme/themeOverride6.xml"/><Relationship Id="rId6" Type="http://schemas.openxmlformats.org/officeDocument/2006/relationships/image" Target="../media/image46.tiff"/><Relationship Id="rId11" Type="http://schemas.openxmlformats.org/officeDocument/2006/relationships/image" Target="../media/image51.tiff"/><Relationship Id="rId5" Type="http://schemas.openxmlformats.org/officeDocument/2006/relationships/image" Target="../media/image45.tiff"/><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52.png"/><Relationship Id="rId3" Type="http://schemas.openxmlformats.org/officeDocument/2006/relationships/notesSlide" Target="../notesSlides/notesSlide13.xml"/><Relationship Id="rId7" Type="http://schemas.openxmlformats.org/officeDocument/2006/relationships/image" Target="../media/image57.tiff"/><Relationship Id="rId12" Type="http://schemas.openxmlformats.org/officeDocument/2006/relationships/image" Target="../media/image46.tiff"/><Relationship Id="rId2" Type="http://schemas.openxmlformats.org/officeDocument/2006/relationships/slideLayout" Target="../slideLayouts/slideLayout44.xml"/><Relationship Id="rId1" Type="http://schemas.openxmlformats.org/officeDocument/2006/relationships/themeOverride" Target="../theme/themeOverride7.xml"/><Relationship Id="rId6" Type="http://schemas.openxmlformats.org/officeDocument/2006/relationships/image" Target="../media/image56.png"/><Relationship Id="rId11" Type="http://schemas.openxmlformats.org/officeDocument/2006/relationships/image" Target="../media/image44.png"/><Relationship Id="rId5" Type="http://schemas.openxmlformats.org/officeDocument/2006/relationships/image" Target="../media/image55.png"/><Relationship Id="rId10" Type="http://schemas.openxmlformats.org/officeDocument/2006/relationships/image" Target="../media/image45.tiff"/><Relationship Id="rId4" Type="http://schemas.openxmlformats.org/officeDocument/2006/relationships/image" Target="../media/image54.emf"/><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62.png"/><Relationship Id="rId2" Type="http://schemas.openxmlformats.org/officeDocument/2006/relationships/slideLayout" Target="../slideLayouts/slideLayout41.xml"/><Relationship Id="rId1" Type="http://schemas.openxmlformats.org/officeDocument/2006/relationships/themeOverride" Target="../theme/themeOverride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1.xml"/><Relationship Id="rId1" Type="http://schemas.openxmlformats.org/officeDocument/2006/relationships/themeOverride" Target="../theme/themeOverride9.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1.xml"/><Relationship Id="rId1" Type="http://schemas.openxmlformats.org/officeDocument/2006/relationships/themeOverride" Target="../theme/themeOverride10.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xml"/><Relationship Id="rId1" Type="http://schemas.openxmlformats.org/officeDocument/2006/relationships/themeOverride" Target="../theme/themeOverride11.xml"/><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xml"/><Relationship Id="rId1" Type="http://schemas.openxmlformats.org/officeDocument/2006/relationships/themeOverride" Target="../theme/themeOverride12.xml"/><Relationship Id="rId4" Type="http://schemas.openxmlformats.org/officeDocument/2006/relationships/hyperlink" Target="https://github.com/css-modules/css-modules"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1.xml"/><Relationship Id="rId1" Type="http://schemas.openxmlformats.org/officeDocument/2006/relationships/themeOverride" Target="../theme/themeOverride13.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1.xml"/><Relationship Id="rId1" Type="http://schemas.openxmlformats.org/officeDocument/2006/relationships/themeOverride" Target="../theme/themeOverride14.xml"/><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4.xml"/><Relationship Id="rId1" Type="http://schemas.openxmlformats.org/officeDocument/2006/relationships/themeOverride" Target="../theme/themeOverride15.xml"/><Relationship Id="rId5" Type="http://schemas.openxmlformats.org/officeDocument/2006/relationships/image" Target="../media/image73.emf"/><Relationship Id="rId4" Type="http://schemas.openxmlformats.org/officeDocument/2006/relationships/image" Target="../media/image72.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1.xml"/><Relationship Id="rId1" Type="http://schemas.openxmlformats.org/officeDocument/2006/relationships/themeOverride" Target="../theme/themeOverr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1.xml"/><Relationship Id="rId1" Type="http://schemas.openxmlformats.org/officeDocument/2006/relationships/themeOverride" Target="../theme/themeOverride1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1.xml"/><Relationship Id="rId1" Type="http://schemas.openxmlformats.org/officeDocument/2006/relationships/themeOverride" Target="../theme/themeOverride1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1.xml"/><Relationship Id="rId1" Type="http://schemas.openxmlformats.org/officeDocument/2006/relationships/themeOverride" Target="../theme/themeOverride19.xml"/><Relationship Id="rId4" Type="http://schemas.openxmlformats.org/officeDocument/2006/relationships/hyperlink" Target="https://docs.microsoft.com/sharepoint/dev/spfx/use-aadhttpclient"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7.xml"/><Relationship Id="rId1" Type="http://schemas.openxmlformats.org/officeDocument/2006/relationships/themeOverride" Target="../theme/themeOverride20.xml"/><Relationship Id="rId4" Type="http://schemas.openxmlformats.org/officeDocument/2006/relationships/image" Target="../media/image74.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1.xml"/><Relationship Id="rId1" Type="http://schemas.openxmlformats.org/officeDocument/2006/relationships/themeOverride" Target="../theme/themeOverride21.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7.xml"/><Relationship Id="rId1" Type="http://schemas.openxmlformats.org/officeDocument/2006/relationships/themeOverride" Target="../theme/themeOverride22.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7.xml"/><Relationship Id="rId1" Type="http://schemas.openxmlformats.org/officeDocument/2006/relationships/themeOverride" Target="../theme/themeOverride23.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4.xml"/><Relationship Id="rId7" Type="http://schemas.openxmlformats.org/officeDocument/2006/relationships/image" Target="../media/image36.png"/><Relationship Id="rId2" Type="http://schemas.openxmlformats.org/officeDocument/2006/relationships/slideLayout" Target="../slideLayouts/slideLayout44.xml"/><Relationship Id="rId1" Type="http://schemas.openxmlformats.org/officeDocument/2006/relationships/themeOverride" Target="../theme/themeOverride1.xml"/><Relationship Id="rId6" Type="http://schemas.openxmlformats.org/officeDocument/2006/relationships/image" Target="../media/image35.gif"/><Relationship Id="rId5" Type="http://schemas.openxmlformats.org/officeDocument/2006/relationships/image" Target="../media/image34.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0.xml"/><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1.xml"/><Relationship Id="rId1" Type="http://schemas.openxmlformats.org/officeDocument/2006/relationships/themeOverride" Target="../theme/themeOverride24.xml"/></Relationships>
</file>

<file path=ppt/slides/_rels/slide4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2.xml"/><Relationship Id="rId7" Type="http://schemas.openxmlformats.org/officeDocument/2006/relationships/diagramColors" Target="../diagrams/colors1.xml"/><Relationship Id="rId2" Type="http://schemas.openxmlformats.org/officeDocument/2006/relationships/slideLayout" Target="../slideLayouts/slideLayout41.xml"/><Relationship Id="rId1" Type="http://schemas.openxmlformats.org/officeDocument/2006/relationships/themeOverride" Target="../theme/themeOverride2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1.xml"/><Relationship Id="rId1" Type="http://schemas.openxmlformats.org/officeDocument/2006/relationships/themeOverride" Target="../theme/themeOverride26.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7.xml"/><Relationship Id="rId1" Type="http://schemas.openxmlformats.org/officeDocument/2006/relationships/themeOverride" Target="../theme/themeOverride27.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1.xml"/><Relationship Id="rId1" Type="http://schemas.openxmlformats.org/officeDocument/2006/relationships/themeOverride" Target="../theme/themeOverride28.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2.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7.xml"/><Relationship Id="rId1" Type="http://schemas.openxmlformats.org/officeDocument/2006/relationships/slideLayout" Target="../slideLayouts/slideLayout5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1.xml"/><Relationship Id="rId1" Type="http://schemas.openxmlformats.org/officeDocument/2006/relationships/themeOverride" Target="../theme/themeOverride29.xml"/></Relationships>
</file>

<file path=ppt/slides/_rels/slide4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9.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4.xml"/><Relationship Id="rId1" Type="http://schemas.openxmlformats.org/officeDocument/2006/relationships/themeOverride" Target="../theme/themeOverride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1.xml"/><Relationship Id="rId1" Type="http://schemas.openxmlformats.org/officeDocument/2006/relationships/themeOverride" Target="../theme/themeOverride30.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1.xml"/><Relationship Id="rId1" Type="http://schemas.openxmlformats.org/officeDocument/2006/relationships/themeOverride" Target="../theme/themeOverride31.xml"/><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4.xml"/><Relationship Id="rId1" Type="http://schemas.openxmlformats.org/officeDocument/2006/relationships/themeOverride" Target="../theme/themeOverride3.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4.xml"/><Relationship Id="rId1" Type="http://schemas.openxmlformats.org/officeDocument/2006/relationships/themeOverride" Target="../theme/themeOverride4.xml"/><Relationship Id="rId4" Type="http://schemas.openxmlformats.org/officeDocument/2006/relationships/image" Target="../media/image43.jpg"/></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1.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825548"/>
            <a:ext cx="10527689" cy="603453"/>
          </a:xfrm>
        </p:spPr>
        <p:txBody>
          <a:bodyPr/>
          <a:lstStyle/>
          <a:p>
            <a:r>
              <a:rPr lang="zh-CN" altLang="en-US" sz="3921" b="1" spc="0" dirty="0">
                <a:solidFill>
                  <a:schemeClr val="tx1"/>
                </a:solidFill>
                <a:latin typeface="Segoe UI Semibold" panose="020B0702040204020203" pitchFamily="34" charset="0"/>
                <a:ea typeface="Microsoft YaHei" panose="020B0503020204020204" pitchFamily="34" charset="-122"/>
              </a:rPr>
              <a:t>扩展和定制 </a:t>
            </a:r>
            <a:r>
              <a:rPr lang="en-US" altLang="zh-CN" sz="3921" b="1" spc="0" dirty="0">
                <a:solidFill>
                  <a:schemeClr val="tx1"/>
                </a:solidFill>
                <a:latin typeface="Segoe UI Semibold" panose="020B0702040204020203" pitchFamily="34" charset="0"/>
                <a:ea typeface="Microsoft YaHei" panose="020B0503020204020204" pitchFamily="34" charset="-122"/>
              </a:rPr>
              <a:t>SharePoint</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83428" y="3811621"/>
            <a:ext cx="7796588" cy="1508632"/>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开始使用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SharePoint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框架</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SharePoint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框架开发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Web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部件</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利用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和第三方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API</a:t>
            </a:r>
            <a:endPar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使用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SharePoint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框架构建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Teams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自定义项</a:t>
            </a:r>
          </a:p>
          <a:p>
            <a:pPr defTabSz="914367">
              <a:defRPr/>
            </a:pP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19760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开始使用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框架</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配置你的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Office 365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环境</a:t>
            </a:r>
          </a:p>
        </p:txBody>
      </p:sp>
    </p:spTree>
    <p:extLst>
      <p:ext uri="{BB962C8B-B14F-4D97-AF65-F5344CB8AC3E}">
        <p14:creationId xmlns:p14="http://schemas.microsoft.com/office/powerpoint/2010/main" val="23006397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配置你的开发环境</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7211082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开源工具</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55995" y="1419576"/>
            <a:ext cx="10703580" cy="290079"/>
          </a:xfrm>
        </p:spPr>
        <p:txBody>
          <a:bodyPr/>
          <a:lstStyle/>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框架利用基于 </a:t>
            </a:r>
            <a:r>
              <a:rPr lang="en-US" altLang="zh-CN">
                <a:latin typeface="Segoe UI" panose="020B0502040204020203" pitchFamily="34" charset="0"/>
                <a:ea typeface="Microsoft YaHei" panose="020B0503020204020204" pitchFamily="34" charset="-122"/>
              </a:rPr>
              <a:t>Node.js </a:t>
            </a:r>
            <a:r>
              <a:rPr lang="zh-CN" altLang="en-US">
                <a:latin typeface="Segoe UI" panose="020B0502040204020203" pitchFamily="34" charset="0"/>
                <a:ea typeface="Microsoft YaHei" panose="020B0503020204020204" pitchFamily="34" charset="-122"/>
              </a:rPr>
              <a:t>的开源工具链，并接纳所有网络框架和代码编辑器</a:t>
            </a:r>
            <a:endParaRPr lang="zh-CN" altLang="en-US" dirty="0">
              <a:latin typeface="Segoe UI" panose="020B0502040204020203" pitchFamily="34" charset="0"/>
              <a:ea typeface="Microsoft YaHei" panose="020B0503020204020204" pitchFamily="34" charset="-122"/>
            </a:endParaRP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55995" y="2524476"/>
            <a:ext cx="3618381" cy="3047116"/>
          </a:xfrm>
        </p:spPr>
        <p:txBody>
          <a:bodyPr/>
          <a:lstStyle/>
          <a:p>
            <a:r>
              <a:rPr lang="zh-CN" altLang="en-US">
                <a:latin typeface="Segoe UI" panose="020B0502040204020203" pitchFamily="34" charset="0"/>
                <a:ea typeface="Microsoft YaHei" panose="020B0503020204020204" pitchFamily="34" charset="-122"/>
              </a:rPr>
              <a:t> 构建流程和工具</a:t>
            </a:r>
          </a:p>
          <a:p>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Yeoman </a:t>
            </a:r>
            <a:r>
              <a:rPr lang="zh-CN" altLang="en-US">
                <a:latin typeface="Segoe UI" panose="020B0502040204020203" pitchFamily="34" charset="0"/>
                <a:ea typeface="Microsoft YaHei" panose="020B0503020204020204" pitchFamily="34" charset="-122"/>
              </a:rPr>
              <a:t>模板</a:t>
            </a:r>
          </a:p>
          <a:p>
            <a:pPr lvl="1"/>
            <a:r>
              <a:rPr lang="en-US" altLang="zh-CN">
                <a:latin typeface="Segoe UI" panose="020B0502040204020203" pitchFamily="34" charset="0"/>
                <a:ea typeface="Microsoft YaHei" panose="020B0503020204020204" pitchFamily="34" charset="-122"/>
              </a:rPr>
              <a:t>Gulp</a:t>
            </a:r>
            <a:r>
              <a:rPr lang="zh-CN" altLang="en-US">
                <a:latin typeface="Segoe UI" panose="020B0502040204020203" pitchFamily="34" charset="0"/>
                <a:ea typeface="Microsoft YaHei" panose="020B0503020204020204" pitchFamily="34" charset="-122"/>
              </a:rPr>
              <a:t>（任务运行程序）</a:t>
            </a:r>
          </a:p>
          <a:p>
            <a:pPr lvl="1"/>
            <a:r>
              <a:rPr lang="en-US" altLang="zh-CN">
                <a:latin typeface="Segoe UI" panose="020B0502040204020203" pitchFamily="34" charset="0"/>
                <a:ea typeface="Microsoft YaHei" panose="020B0503020204020204" pitchFamily="34" charset="-122"/>
              </a:rPr>
              <a:t>Node.js</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NPM</a:t>
            </a:r>
            <a:r>
              <a:rPr lang="zh-CN" altLang="en-US">
                <a:latin typeface="Segoe UI" panose="020B0502040204020203" pitchFamily="34" charset="0"/>
                <a:ea typeface="Microsoft YaHei" panose="020B0503020204020204" pitchFamily="34" charset="-122"/>
              </a:rPr>
              <a:t>（软件包管理器）</a:t>
            </a:r>
          </a:p>
          <a:p>
            <a:pPr lvl="1"/>
            <a:r>
              <a:rPr lang="en-US" altLang="zh-CN">
                <a:latin typeface="Segoe UI" panose="020B0502040204020203" pitchFamily="34" charset="0"/>
                <a:ea typeface="Microsoft YaHei" panose="020B0503020204020204" pitchFamily="34" charset="-122"/>
              </a:rPr>
              <a:t>SystemJS</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Webpack</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SASS</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TypeScript</a:t>
            </a:r>
            <a:br>
              <a:rPr lang="zh-CN" altLang="en-US">
                <a:latin typeface="Segoe UI" panose="020B0502040204020203" pitchFamily="34" charset="0"/>
                <a:ea typeface="Microsoft YaHei" panose="020B0503020204020204" pitchFamily="34" charset="-122"/>
              </a:rPr>
            </a:br>
            <a:endParaRPr lang="zh-CN" altLang="en-US" dirty="0">
              <a:latin typeface="Segoe UI" panose="020B0502040204020203" pitchFamily="34" charset="0"/>
              <a:ea typeface="Microsoft YaHei" panose="020B0503020204020204" pitchFamily="34" charset="-122"/>
            </a:endParaRPr>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13111" y="2533868"/>
            <a:ext cx="3597528" cy="1969898"/>
          </a:xfrm>
        </p:spPr>
        <p:txBody>
          <a:bodyPr/>
          <a:lstStyle/>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框架</a:t>
            </a:r>
          </a:p>
          <a:p>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React</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Angular</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Knockout</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jQuery</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还有更多</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选择！</a:t>
            </a:r>
            <a:endParaRPr lang="zh-CN" altLang="en-US" dirty="0">
              <a:latin typeface="Segoe UI" panose="020B0502040204020203" pitchFamily="34" charset="0"/>
              <a:ea typeface="Microsoft YaHei" panose="020B0503020204020204" pitchFamily="34" charset="-122"/>
            </a:endParaRP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140347" y="2524476"/>
            <a:ext cx="3622117" cy="1969898"/>
          </a:xfrm>
        </p:spPr>
        <p:txBody>
          <a:bodyPr/>
          <a:lstStyle/>
          <a:p>
            <a:r>
              <a:rPr lang="zh-CN" altLang="en-US">
                <a:latin typeface="Segoe UI" panose="020B0502040204020203" pitchFamily="34" charset="0"/>
                <a:ea typeface="Microsoft YaHei" panose="020B0503020204020204" pitchFamily="34" charset="-122"/>
              </a:rPr>
              <a:t>代码编辑器</a:t>
            </a:r>
          </a:p>
          <a:p>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Visual Studio Code</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Atom</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Sublime</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Webstorm</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还有更多</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选择！</a:t>
            </a:r>
            <a:endParaRPr lang="zh-CN" altLang="en-US" dirty="0">
              <a:latin typeface="Segoe UI" panose="020B0502040204020203" pitchFamily="34" charset="0"/>
              <a:ea typeface="Microsoft YaHei" panose="020B0503020204020204" pitchFamily="34" charset="-122"/>
            </a:endParaRPr>
          </a:p>
        </p:txBody>
      </p:sp>
      <p:pic>
        <p:nvPicPr>
          <p:cNvPr id="7" name="Picture 6" descr="Yeoman 的图标。">
            <a:extLst>
              <a:ext uri="{FF2B5EF4-FFF2-40B4-BE49-F238E27FC236}">
                <a16:creationId xmlns:a16="http://schemas.microsoft.com/office/drawing/2014/main" id="{602AF50E-2384-8C4B-A5A1-83E293A9F0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8171" y="2533868"/>
            <a:ext cx="996002" cy="862847"/>
          </a:xfrm>
          <a:prstGeom prst="rect">
            <a:avLst/>
          </a:prstGeom>
        </p:spPr>
      </p:pic>
      <p:pic>
        <p:nvPicPr>
          <p:cNvPr id="8" name="Picture 7" descr="Gulp 的图标">
            <a:extLst>
              <a:ext uri="{FF2B5EF4-FFF2-40B4-BE49-F238E27FC236}">
                <a16:creationId xmlns:a16="http://schemas.microsoft.com/office/drawing/2014/main" id="{22970C8F-B172-4B4B-A9A1-12D0D0133659}"/>
              </a:ext>
            </a:extLst>
          </p:cNvPr>
          <p:cNvPicPr>
            <a:picLocks noChangeAspect="1"/>
          </p:cNvPicPr>
          <p:nvPr/>
        </p:nvPicPr>
        <p:blipFill>
          <a:blip r:embed="rId5"/>
          <a:stretch>
            <a:fillRect/>
          </a:stretch>
        </p:blipFill>
        <p:spPr>
          <a:xfrm>
            <a:off x="3140640" y="3386905"/>
            <a:ext cx="411063" cy="923789"/>
          </a:xfrm>
          <a:prstGeom prst="rect">
            <a:avLst/>
          </a:prstGeom>
        </p:spPr>
      </p:pic>
      <p:pic>
        <p:nvPicPr>
          <p:cNvPr id="9" name="Picture 8" descr="写着 Type Script 的图标。">
            <a:extLst>
              <a:ext uri="{FF2B5EF4-FFF2-40B4-BE49-F238E27FC236}">
                <a16:creationId xmlns:a16="http://schemas.microsoft.com/office/drawing/2014/main" id="{719FD20B-C4BB-7B45-A4DF-C7E5E640B19F}"/>
              </a:ext>
            </a:extLst>
          </p:cNvPr>
          <p:cNvPicPr>
            <a:picLocks noChangeAspect="1"/>
          </p:cNvPicPr>
          <p:nvPr/>
        </p:nvPicPr>
        <p:blipFill>
          <a:blip r:embed="rId6"/>
          <a:stretch>
            <a:fillRect/>
          </a:stretch>
        </p:blipFill>
        <p:spPr>
          <a:xfrm>
            <a:off x="2587559" y="5054609"/>
            <a:ext cx="1517226" cy="558978"/>
          </a:xfrm>
          <a:prstGeom prst="rect">
            <a:avLst/>
          </a:prstGeom>
        </p:spPr>
      </p:pic>
      <p:pic>
        <p:nvPicPr>
          <p:cNvPr id="10" name="Picture 4" descr="表示 npm 的图标。">
            <a:extLst>
              <a:ext uri="{FF2B5EF4-FFF2-40B4-BE49-F238E27FC236}">
                <a16:creationId xmlns:a16="http://schemas.microsoft.com/office/drawing/2014/main" id="{57374B63-39D7-CB40-A5D6-7365C91466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7016" y="4419245"/>
            <a:ext cx="1138311" cy="44109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descr="React、Angular 和 Knockout 的图标。">
            <a:extLst>
              <a:ext uri="{FF2B5EF4-FFF2-40B4-BE49-F238E27FC236}">
                <a16:creationId xmlns:a16="http://schemas.microsoft.com/office/drawing/2014/main" id="{C8CB37AF-72D3-4A11-911D-85DC8DADDE7D}"/>
              </a:ext>
            </a:extLst>
          </p:cNvPr>
          <p:cNvGrpSpPr/>
          <p:nvPr/>
        </p:nvGrpSpPr>
        <p:grpSpPr>
          <a:xfrm>
            <a:off x="6228136" y="3145359"/>
            <a:ext cx="1682503" cy="2467663"/>
            <a:chOff x="6353022" y="3207933"/>
            <a:chExt cx="1716241" cy="2517145"/>
          </a:xfrm>
        </p:grpSpPr>
        <p:grpSp>
          <p:nvGrpSpPr>
            <p:cNvPr id="17" name="Group 16" descr="Icons for Angular and Knockout.">
              <a:extLst>
                <a:ext uri="{FF2B5EF4-FFF2-40B4-BE49-F238E27FC236}">
                  <a16:creationId xmlns:a16="http://schemas.microsoft.com/office/drawing/2014/main" id="{6FF04194-7830-496C-BDD5-62C3DFAC165D}"/>
                </a:ext>
              </a:extLst>
            </p:cNvPr>
            <p:cNvGrpSpPr/>
            <p:nvPr/>
          </p:nvGrpSpPr>
          <p:grpSpPr>
            <a:xfrm>
              <a:off x="6800489" y="3207933"/>
              <a:ext cx="821306" cy="1633802"/>
              <a:chOff x="6800489" y="3207933"/>
              <a:chExt cx="821306" cy="1633802"/>
            </a:xfrm>
          </p:grpSpPr>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0489" y="3207933"/>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76770" y="4172991"/>
                <a:ext cx="668744" cy="66874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6353022" y="4985487"/>
              <a:ext cx="1716241" cy="739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descr="Visual Studio Code、Atom 和 Sublime 的图标">
            <a:extLst>
              <a:ext uri="{FF2B5EF4-FFF2-40B4-BE49-F238E27FC236}">
                <a16:creationId xmlns:a16="http://schemas.microsoft.com/office/drawing/2014/main" id="{FD9AEA54-6147-4E86-ABD6-FDA15EB3CE8A}"/>
              </a:ext>
            </a:extLst>
          </p:cNvPr>
          <p:cNvGrpSpPr/>
          <p:nvPr/>
        </p:nvGrpSpPr>
        <p:grpSpPr>
          <a:xfrm>
            <a:off x="10271337" y="3190272"/>
            <a:ext cx="1893919" cy="1997823"/>
            <a:chOff x="10477298" y="3253747"/>
            <a:chExt cx="1931896" cy="2037884"/>
          </a:xfrm>
        </p:grpSpPr>
        <p:pic>
          <p:nvPicPr>
            <p:cNvPr id="14" name="Picture 13">
              <a:extLst>
                <a:ext uri="{FF2B5EF4-FFF2-40B4-BE49-F238E27FC236}">
                  <a16:creationId xmlns:a16="http://schemas.microsoft.com/office/drawing/2014/main" id="{128482ED-BE2A-0D4E-8F67-7B04732EB53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639561" y="3942116"/>
              <a:ext cx="1563067" cy="329603"/>
            </a:xfrm>
            <a:prstGeom prst="rect">
              <a:avLst/>
            </a:prstGeom>
          </p:spPr>
        </p:pic>
        <p:pic>
          <p:nvPicPr>
            <p:cNvPr id="15" name="Picture 14">
              <a:extLst>
                <a:ext uri="{FF2B5EF4-FFF2-40B4-BE49-F238E27FC236}">
                  <a16:creationId xmlns:a16="http://schemas.microsoft.com/office/drawing/2014/main" id="{DF5633EE-F38E-DA47-A816-8BB498580997}"/>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0477298" y="3253747"/>
              <a:ext cx="1931896" cy="454563"/>
            </a:xfrm>
            <a:prstGeom prst="rect">
              <a:avLst/>
            </a:prstGeom>
          </p:spPr>
        </p:pic>
        <p:pic>
          <p:nvPicPr>
            <p:cNvPr id="16" name="Picture 15">
              <a:extLst>
                <a:ext uri="{FF2B5EF4-FFF2-40B4-BE49-F238E27FC236}">
                  <a16:creationId xmlns:a16="http://schemas.microsoft.com/office/drawing/2014/main" id="{EE483E89-C500-A045-8EF3-97D01BC91768}"/>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1072407" y="4538150"/>
              <a:ext cx="753481" cy="753481"/>
            </a:xfrm>
            <a:prstGeom prst="rect">
              <a:avLst/>
            </a:prstGeom>
          </p:spPr>
        </p:pic>
      </p:grpSp>
    </p:spTree>
    <p:extLst>
      <p:ext uri="{BB962C8B-B14F-4D97-AF65-F5344CB8AC3E}">
        <p14:creationId xmlns:p14="http://schemas.microsoft.com/office/powerpoint/2010/main" val="2423887971"/>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455272" y="446723"/>
            <a:ext cx="11346479" cy="422423"/>
          </a:xfrm>
        </p:spPr>
        <p:txBody>
          <a:bodyPr/>
          <a:lstStyle/>
          <a:p>
            <a:r>
              <a:rPr lang="zh-CN" altLang="en-US" b="1" dirty="0">
                <a:latin typeface="Segoe UI Semibold" panose="020B0702040204020203" pitchFamily="34" charset="0"/>
                <a:ea typeface="Microsoft YaHei" panose="020B0503020204020204" pitchFamily="34" charset="-122"/>
              </a:rPr>
              <a:t>服务器端工具比较</a:t>
            </a:r>
          </a:p>
        </p:txBody>
      </p:sp>
      <p:grpSp>
        <p:nvGrpSpPr>
          <p:cNvPr id="12" name="Group 11" descr="代表服务器端工具比较的图标。">
            <a:extLst>
              <a:ext uri="{FF2B5EF4-FFF2-40B4-BE49-F238E27FC236}">
                <a16:creationId xmlns:a16="http://schemas.microsoft.com/office/drawing/2014/main" id="{AF328B10-418D-4ED2-AA56-00200B1C817E}"/>
              </a:ext>
            </a:extLst>
          </p:cNvPr>
          <p:cNvGrpSpPr/>
          <p:nvPr/>
        </p:nvGrpSpPr>
        <p:grpSpPr>
          <a:xfrm>
            <a:off x="315772" y="1408274"/>
            <a:ext cx="11418894" cy="4098294"/>
            <a:chOff x="322103" y="1436016"/>
            <a:chExt cx="11647867" cy="4180473"/>
          </a:xfrm>
        </p:grpSpPr>
        <p:grpSp>
          <p:nvGrpSpPr>
            <p:cNvPr id="28" name="Group 27"/>
            <p:cNvGrpSpPr/>
            <p:nvPr/>
          </p:nvGrpSpPr>
          <p:grpSpPr>
            <a:xfrm>
              <a:off x="326270" y="143601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a:extLst>
                    <a:ext uri="{C183D7F6-B498-43B3-948B-1728B52AA6E4}">
                      <adec:decorative xmlns:adec="http://schemas.microsoft.com/office/drawing/2017/decorative" val="1"/>
                    </a:ext>
                  </a:extLst>
                </p:cNvPr>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altLang="zh-CN" sz="1372" b="1" dirty="0">
                      <a:solidFill>
                        <a:srgbClr val="2072B8"/>
                      </a:solidFill>
                      <a:latin typeface="Segoe UI" panose="020B0502040204020203" pitchFamily="34" charset="0"/>
                      <a:ea typeface="Microsoft YaHei" panose="020B0503020204020204" pitchFamily="34" charset="-122"/>
                      <a:cs typeface="Segoe UI" pitchFamily="34" charset="0"/>
                    </a:rPr>
                    <a:t>IIS Express</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5841" y="169723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56803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pPr defTabSz="914367"/>
                <a:r>
                  <a:rPr lang="zh-CN" altLang="en-US" sz="1568">
                    <a:solidFill>
                      <a:srgbClr val="5B318F"/>
                    </a:solidFill>
                    <a:latin typeface="Segoe UI" panose="020B0502040204020203" pitchFamily="34" charset="0"/>
                    <a:ea typeface="Microsoft YaHei" panose="020B0503020204020204" pitchFamily="34" charset="-122"/>
                    <a:sym typeface="Wingdings"/>
                  </a:rPr>
                  <a:t>项目模板</a:t>
                </a:r>
                <a:endParaRPr lang="zh-CN" altLang="en-US" sz="1568" dirty="0">
                  <a:solidFill>
                    <a:srgbClr val="5B318F"/>
                  </a:solidFill>
                  <a:latin typeface="Segoe UI" panose="020B0502040204020203" pitchFamily="34" charset="0"/>
                  <a:ea typeface="Microsoft YaHei" panose="020B0503020204020204" pitchFamily="34" charset="-122"/>
                </a:endParaRPr>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72033" y="3490175"/>
                <a:ext cx="2366853" cy="661259"/>
              </a:xfrm>
              <a:prstGeom prst="rect">
                <a:avLst/>
              </a:prstGeom>
            </p:spPr>
          </p:pic>
        </p:grpSp>
        <p:pic>
          <p:nvPicPr>
            <p:cNvPr id="14" name="Picture 13">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356990" y="470891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5841" y="477190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C183D7F6-B498-43B3-948B-1728B52AA6E4}">
                  <adec:decorative xmlns:adec="http://schemas.microsoft.com/office/drawing/2017/decorative" val="1"/>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350946" y="4388146"/>
              <a:ext cx="498294" cy="1119822"/>
            </a:xfrm>
            <a:prstGeom prst="rect">
              <a:avLst/>
            </a:prstGeom>
          </p:spPr>
        </p:pic>
        <p:pic>
          <p:nvPicPr>
            <p:cNvPr id="26" name="Picture 25">
              <a:extLs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94701" y="4522388"/>
              <a:ext cx="1262944" cy="1094101"/>
            </a:xfrm>
            <a:prstGeom prst="rect">
              <a:avLst/>
            </a:prstGeom>
          </p:spPr>
        </p:pic>
        <p:pic>
          <p:nvPicPr>
            <p:cNvPr id="27" name="Picture 26">
              <a:extLst>
                <a:ext uri="{C183D7F6-B498-43B3-948B-1728B52AA6E4}">
                  <adec:decorative xmlns:adec="http://schemas.microsoft.com/office/drawing/2017/decorative" val="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7716927" y="4771902"/>
              <a:ext cx="1648562" cy="607365"/>
            </a:xfrm>
            <a:prstGeom prst="rect">
              <a:avLst/>
            </a:prstGeom>
          </p:spPr>
        </p:pic>
        <p:cxnSp>
          <p:nvCxnSpPr>
            <p:cNvPr id="30" name="Straight Connector 29">
              <a:extLst>
                <a:ext uri="{C183D7F6-B498-43B3-948B-1728B52AA6E4}">
                  <adec:decorative xmlns:adec="http://schemas.microsoft.com/office/drawing/2017/decorative" val="1"/>
                </a:ext>
              </a:extLst>
            </p:cNvPr>
            <p:cNvCxnSpPr/>
            <p:nvPr/>
          </p:nvCxnSpPr>
          <p:spPr>
            <a:xfrm>
              <a:off x="322103" y="353257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C183D7F6-B498-43B3-948B-1728B52AA6E4}">
                  <adec:decorative xmlns:adec="http://schemas.microsoft.com/office/drawing/2017/decorative" val="1"/>
                </a:ext>
              </a:extLst>
            </p:cNvPr>
            <p:cNvCxnSpPr/>
            <p:nvPr/>
          </p:nvCxnSpPr>
          <p:spPr>
            <a:xfrm>
              <a:off x="1965508"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C183D7F6-B498-43B3-948B-1728B52AA6E4}">
                  <adec:decorative xmlns:adec="http://schemas.microsoft.com/office/drawing/2017/decorative" val="1"/>
                </a:ext>
              </a:extLst>
            </p:cNvPr>
            <p:cNvCxnSpPr/>
            <p:nvPr/>
          </p:nvCxnSpPr>
          <p:spPr>
            <a:xfrm>
              <a:off x="4467584"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C183D7F6-B498-43B3-948B-1728B52AA6E4}">
                  <adec:decorative xmlns:adec="http://schemas.microsoft.com/office/drawing/2017/decorative" val="1"/>
                </a:ext>
              </a:extLst>
            </p:cNvPr>
            <p:cNvCxnSpPr/>
            <p:nvPr/>
          </p:nvCxnSpPr>
          <p:spPr>
            <a:xfrm>
              <a:off x="6600093"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C183D7F6-B498-43B3-948B-1728B52AA6E4}">
                  <adec:decorative xmlns:adec="http://schemas.microsoft.com/office/drawing/2017/decorative" val="1"/>
                </a:ext>
              </a:extLst>
            </p:cNvPr>
            <p:cNvCxnSpPr/>
            <p:nvPr/>
          </p:nvCxnSpPr>
          <p:spPr>
            <a:xfrm>
              <a:off x="8541210" y="263450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C183D7F6-B498-43B3-948B-1728B52AA6E4}">
                  <adec:decorative xmlns:adec="http://schemas.microsoft.com/office/drawing/2017/decorative" val="1"/>
                </a:ext>
              </a:extLst>
            </p:cNvPr>
            <p:cNvCxnSpPr/>
            <p:nvPr/>
          </p:nvCxnSpPr>
          <p:spPr>
            <a:xfrm>
              <a:off x="11026173" y="262017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a:extLst>
                <a:ext uri="{C183D7F6-B498-43B3-948B-1728B52AA6E4}">
                  <adec:decorative xmlns:adec="http://schemas.microsoft.com/office/drawing/2017/decorative" val="0"/>
                </a:ext>
              </a:extLst>
            </p:cNvPr>
            <p:cNvSpPr/>
            <p:nvPr/>
          </p:nvSpPr>
          <p:spPr bwMode="auto">
            <a:xfrm>
              <a:off x="5958946" y="168511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altLang="zh-CN" sz="1961" b="1">
                  <a:solidFill>
                    <a:sysClr val="windowText" lastClr="000000"/>
                  </a:solidFill>
                  <a:latin typeface="Segoe UI" panose="020B0502040204020203" pitchFamily="34" charset="0"/>
                  <a:ea typeface="Microsoft YaHei" panose="020B0503020204020204" pitchFamily="34" charset="-122"/>
                </a:rPr>
                <a:t>MSBuild</a:t>
              </a:r>
              <a:endParaRPr lang="zh-CN" altLang="en-US" sz="1961" b="1" dirty="0">
                <a:solidFill>
                  <a:sysClr val="windowText" lastClr="000000"/>
                </a:solidFill>
                <a:latin typeface="Segoe UI" panose="020B0502040204020203" pitchFamily="34" charset="0"/>
                <a:ea typeface="Microsoft YaHei" panose="020B0503020204020204" pitchFamily="34" charset="-122"/>
              </a:endParaRPr>
            </a:p>
          </p:txBody>
        </p:sp>
        <p:sp>
          <p:nvSpPr>
            <p:cNvPr id="31" name="TextBox 30"/>
            <p:cNvSpPr txBox="1"/>
            <p:nvPr/>
          </p:nvSpPr>
          <p:spPr>
            <a:xfrm>
              <a:off x="7938158" y="1454152"/>
              <a:ext cx="1206099" cy="1043363"/>
            </a:xfrm>
            <a:prstGeom prst="rect">
              <a:avLst/>
            </a:prstGeom>
            <a:noFill/>
          </p:spPr>
          <p:txBody>
            <a:bodyPr wrap="none" lIns="179285" tIns="143428" rIns="179285" bIns="143428" rtlCol="0">
              <a:spAutoFit/>
            </a:bodyPr>
            <a:lstStyle/>
            <a:p>
              <a:pPr defTabSz="914367">
                <a:lnSpc>
                  <a:spcPct val="90000"/>
                </a:lnSpc>
                <a:spcAft>
                  <a:spcPts val="588"/>
                </a:spcAft>
              </a:pPr>
              <a:r>
                <a:rPr lang="en-US" altLang="zh-CN" sz="5294">
                  <a:solidFill>
                    <a:srgbClr val="0D0D0D"/>
                  </a:solidFill>
                  <a:latin typeface="Segoe UI" panose="020B0502040204020203" pitchFamily="34" charset="0"/>
                  <a:ea typeface="Microsoft YaHei" panose="020B0503020204020204" pitchFamily="34" charset="-122"/>
                </a:rPr>
                <a:t>C#</a:t>
              </a:r>
              <a:endParaRPr lang="zh-CN" altLang="en-US" sz="5294" dirty="0">
                <a:solidFill>
                  <a:srgbClr val="0D0D0D"/>
                </a:solidFill>
                <a:latin typeface="Segoe UI" panose="020B0502040204020203" pitchFamily="34" charset="0"/>
                <a:ea typeface="Microsoft YaHei" panose="020B0503020204020204" pitchFamily="34" charset="-122"/>
              </a:endParaRPr>
            </a:p>
          </p:txBody>
        </p:sp>
        <p:pic>
          <p:nvPicPr>
            <p:cNvPr id="29" name="Picture 28">
              <a:extLst>
                <a:ext uri="{FF2B5EF4-FFF2-40B4-BE49-F238E27FC236}">
                  <a16:creationId xmlns:a16="http://schemas.microsoft.com/office/drawing/2014/main" id="{8FA694C3-1B6D-E041-B235-C27CF36CE428}"/>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0082376" y="4000838"/>
              <a:ext cx="1887594" cy="444139"/>
            </a:xfrm>
            <a:prstGeom prst="rect">
              <a:avLst/>
            </a:prstGeom>
          </p:spPr>
        </p:pic>
      </p:grpSp>
    </p:spTree>
    <p:extLst>
      <p:ext uri="{BB962C8B-B14F-4D97-AF65-F5344CB8AC3E}">
        <p14:creationId xmlns:p14="http://schemas.microsoft.com/office/powerpoint/2010/main" val="1869246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69"/>
            <a:ext cx="2082163" cy="1689668"/>
          </a:xfrm>
        </p:spPr>
        <p:txBody>
          <a:bodyPr/>
          <a:lstStyle/>
          <a:p>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框架开发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756741" y="2795375"/>
            <a:ext cx="6750532" cy="844847"/>
          </a:xfrm>
          <a:prstGeom prst="rect">
            <a:avLst/>
          </a:prstGeom>
          <a:noFill/>
        </p:spPr>
        <p:txBody>
          <a:bodyPr wrap="square" lIns="0" tIns="0" rIns="0" bIns="0" rtlCol="0">
            <a:spAutoFit/>
          </a:bodyPr>
          <a:lstStyle/>
          <a:p>
            <a:pPr marL="336145" indent="-336145" defTabSz="914367">
              <a:spcBef>
                <a:spcPct val="0"/>
              </a:spcBef>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SharePoint </a:t>
            </a:r>
            <a:r>
              <a:rPr lang="zh-CN" altLang="en-US" sz="2745">
                <a:solidFill>
                  <a:srgbClr val="1A1A1A"/>
                </a:solidFill>
                <a:latin typeface="Segoe UI" panose="020B0502040204020203" pitchFamily="34" charset="0"/>
                <a:ea typeface="Microsoft YaHei" panose="020B0503020204020204" pitchFamily="34" charset="-122"/>
              </a:rPr>
              <a:t>框架 </a:t>
            </a:r>
            <a:r>
              <a:rPr lang="en-US" altLang="zh-CN" sz="2745">
                <a:solidFill>
                  <a:srgbClr val="1A1A1A"/>
                </a:solidFill>
                <a:latin typeface="Segoe UI" panose="020B0502040204020203" pitchFamily="34" charset="0"/>
                <a:ea typeface="Microsoft YaHei" panose="020B0503020204020204" pitchFamily="34" charset="-122"/>
              </a:rPr>
              <a:t>Web </a:t>
            </a:r>
            <a:r>
              <a:rPr lang="zh-CN" altLang="en-US" sz="2745">
                <a:solidFill>
                  <a:srgbClr val="1A1A1A"/>
                </a:solidFill>
                <a:latin typeface="Segoe UI" panose="020B0502040204020203" pitchFamily="34" charset="0"/>
                <a:ea typeface="Microsoft YaHei" panose="020B0503020204020204" pitchFamily="34" charset="-122"/>
              </a:rPr>
              <a:t>部件概述</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探索 </a:t>
            </a:r>
            <a:r>
              <a:rPr lang="en-US" altLang="zh-CN" sz="2745">
                <a:solidFill>
                  <a:srgbClr val="1A1A1A"/>
                </a:solidFill>
                <a:latin typeface="Segoe UI" panose="020B0502040204020203" pitchFamily="34" charset="0"/>
                <a:ea typeface="Microsoft YaHei" panose="020B0503020204020204" pitchFamily="34" charset="-122"/>
              </a:rPr>
              <a:t>SharePoint </a:t>
            </a:r>
            <a:r>
              <a:rPr lang="zh-CN" altLang="en-US" sz="2745">
                <a:solidFill>
                  <a:srgbClr val="1A1A1A"/>
                </a:solidFill>
                <a:latin typeface="Segoe UI" panose="020B0502040204020203" pitchFamily="34" charset="0"/>
                <a:ea typeface="Microsoft YaHei" panose="020B0503020204020204" pitchFamily="34" charset="-122"/>
              </a:rPr>
              <a:t>框架项目</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111180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部件概述</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979638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descr="表示为直接在 SharePoint 页面内运行的现代 java 脚本构建的客户端 Web 部件的图形。">
            <a:extLst>
              <a:ext uri="{FF2B5EF4-FFF2-40B4-BE49-F238E27FC236}">
                <a16:creationId xmlns:a16="http://schemas.microsoft.com/office/drawing/2014/main" id="{91F3E3B4-C86B-4BC7-8939-F0B67CEA9EF4}"/>
              </a:ext>
            </a:extLst>
          </p:cNvPr>
          <p:cNvGrpSpPr/>
          <p:nvPr/>
        </p:nvGrpSpPr>
        <p:grpSpPr>
          <a:xfrm>
            <a:off x="343941" y="1412756"/>
            <a:ext cx="11545593" cy="2977299"/>
            <a:chOff x="350837" y="1440588"/>
            <a:chExt cx="11777106" cy="3037000"/>
          </a:xfrm>
        </p:grpSpPr>
        <p:grpSp>
          <p:nvGrpSpPr>
            <p:cNvPr id="21" name="Group 20"/>
            <p:cNvGrpSpPr/>
            <p:nvPr/>
          </p:nvGrpSpPr>
          <p:grpSpPr>
            <a:xfrm>
              <a:off x="4923275" y="1462776"/>
              <a:ext cx="3638070" cy="3014516"/>
              <a:chOff x="2547578" y="-1"/>
              <a:chExt cx="7341317" cy="6083037"/>
            </a:xfrm>
          </p:grpSpPr>
          <p:pic>
            <p:nvPicPr>
              <p:cNvPr id="22" name="Picture 21">
                <a:extLst>
                  <a:ext uri="{C183D7F6-B498-43B3-948B-1728B52AA6E4}">
                    <adec:decorative xmlns:adec="http://schemas.microsoft.com/office/drawing/2017/decorative" val="1"/>
                  </a:ext>
                </a:extLst>
              </p:cNvPr>
              <p:cNvPicPr>
                <a:picLocks noChangeAspect="1"/>
              </p:cNvPicPr>
              <p:nvPr/>
            </p:nvPicPr>
            <p:blipFill rotWithShape="1">
              <a:blip r:embed="rId4"/>
              <a:srcRect b="13031"/>
              <a:stretch/>
            </p:blipFill>
            <p:spPr>
              <a:xfrm>
                <a:off x="2547578" y="-1"/>
                <a:ext cx="7341317" cy="6083037"/>
              </a:xfrm>
              <a:prstGeom prst="rect">
                <a:avLst/>
              </a:prstGeom>
            </p:spPr>
          </p:pic>
          <p:pic>
            <p:nvPicPr>
              <p:cNvPr id="23" name="Picture 22">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456237" y="5326062"/>
                <a:ext cx="381000" cy="353786"/>
              </a:xfrm>
              <a:prstGeom prst="rect">
                <a:avLst/>
              </a:prstGeom>
            </p:spPr>
          </p:pic>
        </p:grpSp>
        <p:grpSp>
          <p:nvGrpSpPr>
            <p:cNvPr id="26" name="Group 25"/>
            <p:cNvGrpSpPr/>
            <p:nvPr/>
          </p:nvGrpSpPr>
          <p:grpSpPr>
            <a:xfrm>
              <a:off x="350837" y="1473335"/>
              <a:ext cx="4182699" cy="3004253"/>
              <a:chOff x="350837" y="1338109"/>
              <a:chExt cx="4182699" cy="3004253"/>
            </a:xfrm>
          </p:grpSpPr>
          <p:pic>
            <p:nvPicPr>
              <p:cNvPr id="20" name="Picture 19">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50837" y="1338109"/>
                <a:ext cx="4182699" cy="3004253"/>
              </a:xfrm>
              <a:prstGeom prst="rect">
                <a:avLst/>
              </a:prstGeom>
            </p:spPr>
          </p:pic>
          <p:sp>
            <p:nvSpPr>
              <p:cNvPr id="24" name="Rectangle 23">
                <a:extLst>
                  <a:ext uri="{C183D7F6-B498-43B3-948B-1728B52AA6E4}">
                    <adec:decorative xmlns:adec="http://schemas.microsoft.com/office/drawing/2017/decorative" val="1"/>
                  </a:ext>
                </a:extLst>
              </p:cNvPr>
              <p:cNvSpPr/>
              <p:nvPr/>
            </p:nvSpPr>
            <p:spPr bwMode="auto">
              <a:xfrm>
                <a:off x="4160837" y="415471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b="1" dirty="0">
                  <a:gradFill>
                    <a:gsLst>
                      <a:gs pos="5439">
                        <a:srgbClr val="F8F8F8"/>
                      </a:gs>
                      <a:gs pos="10000">
                        <a:srgbClr val="F8F8F8"/>
                      </a:gs>
                    </a:gsLst>
                    <a:lin ang="5400000" scaled="0"/>
                  </a:gradFill>
                  <a:latin typeface="Segoe UI" panose="020B0502040204020203" pitchFamily="34" charset="0"/>
                  <a:ea typeface="Microsoft YaHei" panose="020B0503020204020204" pitchFamily="34" charset="-122"/>
                </a:endParaRPr>
              </a:p>
            </p:txBody>
          </p:sp>
        </p:grpSp>
        <p:grpSp>
          <p:nvGrpSpPr>
            <p:cNvPr id="27" name="Group 26"/>
            <p:cNvGrpSpPr/>
            <p:nvPr/>
          </p:nvGrpSpPr>
          <p:grpSpPr>
            <a:xfrm>
              <a:off x="8951085" y="1440588"/>
              <a:ext cx="3176858" cy="3036704"/>
              <a:chOff x="8732837" y="1305362"/>
              <a:chExt cx="3395106" cy="3245324"/>
            </a:xfrm>
          </p:grpSpPr>
          <p:pic>
            <p:nvPicPr>
              <p:cNvPr id="19" name="Picture 18">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32837" y="1305362"/>
                <a:ext cx="3395106" cy="3242129"/>
              </a:xfrm>
              <a:prstGeom prst="rect">
                <a:avLst/>
              </a:prstGeom>
            </p:spPr>
          </p:pic>
          <p:sp>
            <p:nvSpPr>
              <p:cNvPr id="25" name="Rectangle 24">
                <a:extLst>
                  <a:ext uri="{C183D7F6-B498-43B3-948B-1728B52AA6E4}">
                    <adec:decorative xmlns:adec="http://schemas.microsoft.com/office/drawing/2017/decorative" val="1"/>
                  </a:ext>
                </a:extLst>
              </p:cNvPr>
              <p:cNvSpPr/>
              <p:nvPr/>
            </p:nvSpPr>
            <p:spPr bwMode="auto">
              <a:xfrm>
                <a:off x="11763109" y="4363330"/>
                <a:ext cx="331384" cy="1873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b="1" dirty="0">
                  <a:gradFill>
                    <a:gsLst>
                      <a:gs pos="5439">
                        <a:srgbClr val="F8F8F8"/>
                      </a:gs>
                      <a:gs pos="10000">
                        <a:srgbClr val="F8F8F8"/>
                      </a:gs>
                    </a:gsLst>
                    <a:lin ang="5400000" scaled="0"/>
                  </a:gradFill>
                  <a:latin typeface="Segoe UI" panose="020B0502040204020203" pitchFamily="34" charset="0"/>
                  <a:ea typeface="Microsoft YaHei" panose="020B0503020204020204" pitchFamily="34" charset="-122"/>
                </a:endParaRPr>
              </a:p>
            </p:txBody>
          </p:sp>
        </p:grpSp>
      </p:grpSp>
      <p:sp>
        <p:nvSpPr>
          <p:cNvPr id="29" name="Rectangle 28"/>
          <p:cNvSpPr/>
          <p:nvPr/>
        </p:nvSpPr>
        <p:spPr>
          <a:xfrm>
            <a:off x="706230" y="4766295"/>
            <a:ext cx="3375896" cy="418191"/>
          </a:xfrm>
          <a:prstGeom prst="rect">
            <a:avLst/>
          </a:prstGeom>
        </p:spPr>
        <p:txBody>
          <a:bodyPr wrap="square">
            <a:spAutoFit/>
          </a:bodyPr>
          <a:lstStyle/>
          <a:p>
            <a:pPr algn="ctr" defTabSz="913523">
              <a:lnSpc>
                <a:spcPct val="90000"/>
              </a:lnSpc>
              <a:spcAft>
                <a:spcPts val="600"/>
              </a:spcAft>
              <a:defRPr/>
            </a:pPr>
            <a:r>
              <a:rPr lang="zh-CN" altLang="en-US" sz="2353" b="1" kern="0" dirty="0">
                <a:solidFill>
                  <a:srgbClr val="2D2D30"/>
                </a:solidFill>
                <a:latin typeface="Segoe UI Semibold" panose="020B0702040204020203" pitchFamily="34" charset="0"/>
                <a:ea typeface="Microsoft YaHei" panose="020B0503020204020204" pitchFamily="34" charset="-122"/>
              </a:rPr>
              <a:t>它们仍然是 </a:t>
            </a:r>
            <a:r>
              <a:rPr lang="en-US" altLang="zh-CN" sz="2353" b="1" kern="0" dirty="0">
                <a:solidFill>
                  <a:srgbClr val="2D2D30"/>
                </a:solidFill>
                <a:latin typeface="Segoe UI Semibold" panose="020B0702040204020203" pitchFamily="34" charset="0"/>
                <a:ea typeface="Microsoft YaHei" panose="020B0503020204020204" pitchFamily="34" charset="-122"/>
              </a:rPr>
              <a:t>Web </a:t>
            </a:r>
            <a:r>
              <a:rPr lang="zh-CN" altLang="en-US" sz="2353" b="1" kern="0" dirty="0">
                <a:solidFill>
                  <a:srgbClr val="2D2D30"/>
                </a:solidFill>
                <a:latin typeface="Segoe UI Semibold" panose="020B0702040204020203" pitchFamily="34" charset="0"/>
                <a:ea typeface="Microsoft YaHei" panose="020B0503020204020204" pitchFamily="34" charset="-122"/>
              </a:rPr>
              <a:t>部件！</a:t>
            </a:r>
          </a:p>
        </p:txBody>
      </p:sp>
      <p:sp>
        <p:nvSpPr>
          <p:cNvPr id="30" name="Rectangle 29"/>
          <p:cNvSpPr/>
          <p:nvPr/>
        </p:nvSpPr>
        <p:spPr>
          <a:xfrm>
            <a:off x="4921823" y="4759346"/>
            <a:ext cx="3375896" cy="742246"/>
          </a:xfrm>
          <a:prstGeom prst="rect">
            <a:avLst/>
          </a:prstGeom>
        </p:spPr>
        <p:txBody>
          <a:bodyPr wrap="square">
            <a:spAutoFit/>
          </a:bodyPr>
          <a:lstStyle/>
          <a:p>
            <a:pPr algn="ctr" defTabSz="913523">
              <a:lnSpc>
                <a:spcPct val="90000"/>
              </a:lnSpc>
              <a:spcAft>
                <a:spcPts val="600"/>
              </a:spcAft>
              <a:defRPr/>
            </a:pPr>
            <a:r>
              <a:rPr lang="zh-CN" altLang="en-US" sz="2353" b="1" kern="0" dirty="0">
                <a:solidFill>
                  <a:srgbClr val="2D2D30"/>
                </a:solidFill>
                <a:latin typeface="Segoe UI Semibold" panose="020B0702040204020203" pitchFamily="34" charset="0"/>
                <a:ea typeface="Microsoft YaHei" panose="020B0503020204020204" pitchFamily="34" charset="-122"/>
              </a:rPr>
              <a:t>专为 </a:t>
            </a:r>
            <a:r>
              <a:rPr lang="en-US" altLang="zh-CN" sz="2353" b="1" kern="0" dirty="0">
                <a:solidFill>
                  <a:srgbClr val="2D2D30"/>
                </a:solidFill>
                <a:latin typeface="Segoe UI Semibold" panose="020B0702040204020203" pitchFamily="34" charset="0"/>
                <a:ea typeface="Microsoft YaHei" panose="020B0503020204020204" pitchFamily="34" charset="-122"/>
              </a:rPr>
              <a:t>JavaScript </a:t>
            </a:r>
            <a:r>
              <a:rPr lang="zh-CN" altLang="en-US" sz="2353" b="1" kern="0" dirty="0">
                <a:solidFill>
                  <a:srgbClr val="2D2D30"/>
                </a:solidFill>
                <a:latin typeface="Segoe UI Semibold" panose="020B0702040204020203" pitchFamily="34" charset="0"/>
                <a:ea typeface="Microsoft YaHei" panose="020B0503020204020204" pitchFamily="34" charset="-122"/>
              </a:rPr>
              <a:t>驱动的现代 </a:t>
            </a:r>
            <a:r>
              <a:rPr lang="en-US" altLang="zh-CN" sz="2353" b="1" kern="0" dirty="0">
                <a:solidFill>
                  <a:srgbClr val="2D2D30"/>
                </a:solidFill>
                <a:latin typeface="Segoe UI Semibold" panose="020B0702040204020203" pitchFamily="34" charset="0"/>
                <a:ea typeface="Microsoft YaHei" panose="020B0503020204020204" pitchFamily="34" charset="-122"/>
              </a:rPr>
              <a:t>Web </a:t>
            </a:r>
            <a:r>
              <a:rPr lang="zh-CN" altLang="en-US" sz="2353" b="1" kern="0" dirty="0">
                <a:solidFill>
                  <a:srgbClr val="2D2D30"/>
                </a:solidFill>
                <a:latin typeface="Segoe UI Semibold" panose="020B0702040204020203" pitchFamily="34" charset="0"/>
                <a:ea typeface="Microsoft YaHei" panose="020B0503020204020204" pitchFamily="34" charset="-122"/>
              </a:rPr>
              <a:t>构建</a:t>
            </a:r>
          </a:p>
        </p:txBody>
      </p:sp>
      <p:sp>
        <p:nvSpPr>
          <p:cNvPr id="31" name="Rectangle 30"/>
          <p:cNvSpPr/>
          <p:nvPr/>
        </p:nvSpPr>
        <p:spPr>
          <a:xfrm>
            <a:off x="8644382" y="4767128"/>
            <a:ext cx="3375896" cy="742246"/>
          </a:xfrm>
          <a:prstGeom prst="rect">
            <a:avLst/>
          </a:prstGeom>
        </p:spPr>
        <p:txBody>
          <a:bodyPr wrap="square">
            <a:spAutoFit/>
          </a:bodyPr>
          <a:lstStyle/>
          <a:p>
            <a:pPr algn="ctr" defTabSz="913523">
              <a:lnSpc>
                <a:spcPct val="90000"/>
              </a:lnSpc>
              <a:spcAft>
                <a:spcPts val="600"/>
              </a:spcAft>
              <a:defRPr/>
            </a:pPr>
            <a:r>
              <a:rPr lang="zh-CN" altLang="en-US" sz="2353" b="1" kern="0" dirty="0">
                <a:solidFill>
                  <a:srgbClr val="2D2D30"/>
                </a:solidFill>
                <a:latin typeface="Segoe UI Semibold" panose="020B0702040204020203" pitchFamily="34" charset="0"/>
                <a:ea typeface="Microsoft YaHei" panose="020B0503020204020204" pitchFamily="34" charset="-122"/>
              </a:rPr>
              <a:t>直接在 </a:t>
            </a:r>
            <a:r>
              <a:rPr lang="en-US" altLang="zh-CN" sz="2353" b="1" kern="0" dirty="0">
                <a:solidFill>
                  <a:srgbClr val="2D2D30"/>
                </a:solidFill>
                <a:latin typeface="Segoe UI Semibold" panose="020B0702040204020203" pitchFamily="34" charset="0"/>
                <a:ea typeface="Microsoft YaHei" panose="020B0503020204020204" pitchFamily="34" charset="-122"/>
              </a:rPr>
              <a:t>SharePoint </a:t>
            </a:r>
            <a:r>
              <a:rPr lang="zh-CN" altLang="en-US" sz="2353" b="1" kern="0" dirty="0">
                <a:solidFill>
                  <a:srgbClr val="2D2D30"/>
                </a:solidFill>
                <a:latin typeface="Segoe UI Semibold" panose="020B0702040204020203" pitchFamily="34" charset="0"/>
                <a:ea typeface="Microsoft YaHei" panose="020B0503020204020204" pitchFamily="34" charset="-122"/>
              </a:rPr>
              <a:t>页面内运行</a:t>
            </a:r>
          </a:p>
        </p:txBody>
      </p:sp>
      <p:sp>
        <p:nvSpPr>
          <p:cNvPr id="2" name="Title 1"/>
          <p:cNvSpPr>
            <a:spLocks noGrp="1"/>
          </p:cNvSpPr>
          <p:nvPr>
            <p:ph type="title"/>
          </p:nvPr>
        </p:nvSpPr>
        <p:spPr>
          <a:xfrm>
            <a:off x="343941" y="356522"/>
            <a:ext cx="11018520" cy="430826"/>
          </a:xfrm>
        </p:spPr>
        <p:txBody>
          <a:bodyPr/>
          <a:lstStyle/>
          <a:p>
            <a:r>
              <a:rPr lang="zh-CN" altLang="en-US" b="1" dirty="0">
                <a:latin typeface="Segoe UI Semibold" panose="020B0702040204020203" pitchFamily="34" charset="0"/>
                <a:ea typeface="Microsoft YaHei" panose="020B0503020204020204" pitchFamily="34" charset="-122"/>
              </a:rPr>
              <a:t>客户端侧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a:t>
            </a:r>
          </a:p>
        </p:txBody>
      </p:sp>
    </p:spTree>
    <p:extLst>
      <p:ext uri="{BB962C8B-B14F-4D97-AF65-F5344CB8AC3E}">
        <p14:creationId xmlns:p14="http://schemas.microsoft.com/office/powerpoint/2010/main" val="4010282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2" presetClass="entr" presetSubtype="4" accel="5000" decel="5000" fill="hold" grpId="1"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2" presetClass="entr" presetSubtype="4" accel="5000" decel="5000" fill="hold" grpId="1"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2" presetClass="entr" presetSubtype="4" accel="5000" decel="5000" fill="hold" grpId="1"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500" fill="hold"/>
                                        <p:tgtEl>
                                          <p:spTgt spid="31"/>
                                        </p:tgtEl>
                                        <p:attrNameLst>
                                          <p:attrName>ppt_x</p:attrName>
                                        </p:attrNameLst>
                                      </p:cBhvr>
                                      <p:tavLst>
                                        <p:tav tm="0">
                                          <p:val>
                                            <p:strVal val="#ppt_x"/>
                                          </p:val>
                                        </p:tav>
                                        <p:tav tm="100000">
                                          <p:val>
                                            <p:strVal val="#ppt_x"/>
                                          </p:val>
                                        </p:tav>
                                      </p:tavLst>
                                    </p:anim>
                                    <p:anim calcmode="lin" valueType="num">
                                      <p:cBhvr additive="base">
                                        <p:cTn id="3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探索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框架项目</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3468129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740" y="269066"/>
            <a:ext cx="11018520" cy="430826"/>
          </a:xfrm>
        </p:spPr>
        <p:txBody>
          <a:bodyPr/>
          <a:lstStyle/>
          <a:p>
            <a:r>
              <a:rPr lang="zh-CN" altLang="en-US" b="1" dirty="0">
                <a:latin typeface="Segoe UI Semibold" panose="020B0702040204020203" pitchFamily="34" charset="0"/>
                <a:ea typeface="Microsoft YaHei" panose="020B0503020204020204" pitchFamily="34" charset="-122"/>
              </a:rPr>
              <a:t>项目结构</a:t>
            </a:r>
          </a:p>
        </p:txBody>
      </p:sp>
      <p:sp>
        <p:nvSpPr>
          <p:cNvPr id="4" name="Text Placeholder 3"/>
          <p:cNvSpPr>
            <a:spLocks noGrp="1"/>
          </p:cNvSpPr>
          <p:nvPr>
            <p:ph type="body" sz="quarter" idx="10"/>
          </p:nvPr>
        </p:nvSpPr>
        <p:spPr>
          <a:xfrm>
            <a:off x="455272" y="894333"/>
            <a:ext cx="7433366" cy="3200876"/>
          </a:xfrm>
        </p:spPr>
        <p:txBody>
          <a:bodyPr/>
          <a:lstStyle/>
          <a:p>
            <a:r>
              <a:rPr lang="en-US" altLang="zh-CN" dirty="0">
                <a:solidFill>
                  <a:schemeClr val="accent1"/>
                </a:solidFill>
                <a:latin typeface="Segoe UI" panose="020B0502040204020203" pitchFamily="34" charset="0"/>
                <a:ea typeface="Microsoft YaHei" panose="020B0503020204020204" pitchFamily="34" charset="-122"/>
              </a:rPr>
              <a:t>.</a:t>
            </a:r>
            <a:r>
              <a:rPr lang="en-US" altLang="zh-CN" dirty="0" err="1">
                <a:solidFill>
                  <a:schemeClr val="accent1"/>
                </a:solidFill>
                <a:latin typeface="Segoe UI" panose="020B0502040204020203" pitchFamily="34" charset="0"/>
                <a:ea typeface="Microsoft YaHei" panose="020B0503020204020204" pitchFamily="34" charset="-122"/>
              </a:rPr>
              <a:t>vscode</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 </a:t>
            </a:r>
            <a:r>
              <a:rPr lang="en-US" altLang="zh-CN" dirty="0">
                <a:latin typeface="Segoe UI" panose="020B0502040204020203" pitchFamily="34" charset="0"/>
                <a:ea typeface="Microsoft YaHei" panose="020B0503020204020204" pitchFamily="34" charset="-122"/>
              </a:rPr>
              <a:t>Visual Studio </a:t>
            </a:r>
            <a:r>
              <a:rPr lang="zh-CN" altLang="en-US" dirty="0">
                <a:latin typeface="Segoe UI" panose="020B0502040204020203" pitchFamily="34" charset="0"/>
                <a:ea typeface="Microsoft YaHei" panose="020B0503020204020204" pitchFamily="34" charset="-122"/>
              </a:rPr>
              <a:t>代码集成文件</a:t>
            </a:r>
          </a:p>
          <a:p>
            <a:r>
              <a:rPr lang="en-US" altLang="zh-CN" dirty="0">
                <a:solidFill>
                  <a:schemeClr val="accent1"/>
                </a:solidFill>
                <a:latin typeface="Segoe UI" panose="020B0502040204020203" pitchFamily="34" charset="0"/>
                <a:ea typeface="Microsoft YaHei" panose="020B0503020204020204" pitchFamily="34" charset="-122"/>
              </a:rPr>
              <a:t>config</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包含所有配置文件</a:t>
            </a:r>
          </a:p>
          <a:p>
            <a:r>
              <a:rPr lang="en-US" altLang="zh-CN" dirty="0" err="1">
                <a:solidFill>
                  <a:schemeClr val="accent1"/>
                </a:solidFill>
                <a:latin typeface="Segoe UI" panose="020B0502040204020203" pitchFamily="34" charset="0"/>
                <a:ea typeface="Microsoft YaHei" panose="020B0503020204020204" pitchFamily="34" charset="-122"/>
              </a:rPr>
              <a:t>dist</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包含所有捆绑进程的输出</a:t>
            </a:r>
          </a:p>
          <a:p>
            <a:r>
              <a:rPr lang="en-US" altLang="zh-CN" dirty="0">
                <a:solidFill>
                  <a:schemeClr val="accent1"/>
                </a:solidFill>
                <a:latin typeface="Segoe UI" panose="020B0502040204020203" pitchFamily="34" charset="0"/>
                <a:ea typeface="Microsoft YaHei" panose="020B0503020204020204" pitchFamily="34" charset="-122"/>
              </a:rPr>
              <a:t>lib</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在生成时自动创建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包含预捆绑的生成文件</a:t>
            </a:r>
          </a:p>
          <a:p>
            <a:r>
              <a:rPr lang="en-US" altLang="zh-CN" dirty="0" err="1">
                <a:solidFill>
                  <a:schemeClr val="accent1"/>
                </a:solidFill>
                <a:latin typeface="Segoe UI" panose="020B0502040204020203" pitchFamily="34" charset="0"/>
                <a:ea typeface="Microsoft YaHei" panose="020B0503020204020204" pitchFamily="34" charset="-122"/>
              </a:rPr>
              <a:t>node_modules</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在使用软件包管理器安装所有软件包依赖项时自动创建</a:t>
            </a:r>
          </a:p>
          <a:p>
            <a:r>
              <a:rPr lang="en-US" altLang="zh-CN" dirty="0">
                <a:solidFill>
                  <a:srgbClr val="FF0000"/>
                </a:solidFill>
                <a:latin typeface="Segoe UI" panose="020B0502040204020203" pitchFamily="34" charset="0"/>
                <a:ea typeface="Microsoft YaHei" panose="020B0503020204020204" pitchFamily="34" charset="-122"/>
              </a:rPr>
              <a:t>release</a:t>
            </a:r>
            <a:r>
              <a:rPr lang="zh-CN" altLang="en-US" dirty="0">
                <a:solidFill>
                  <a:srgbClr val="FF0000"/>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包含生产捆绑流程的输出</a:t>
            </a:r>
          </a:p>
          <a:p>
            <a:r>
              <a:rPr lang="en-US" altLang="zh-CN" dirty="0" err="1">
                <a:solidFill>
                  <a:schemeClr val="accent1"/>
                </a:solidFill>
                <a:latin typeface="Segoe UI" panose="020B0502040204020203" pitchFamily="34" charset="0"/>
                <a:ea typeface="Microsoft YaHei" panose="020B0503020204020204" pitchFamily="34" charset="-122"/>
              </a:rPr>
              <a:t>src</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这是项目的主文件夹，它包括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部件、样式和测试文件</a:t>
            </a:r>
          </a:p>
          <a:p>
            <a:r>
              <a:rPr lang="en-US" altLang="zh-CN" dirty="0">
                <a:solidFill>
                  <a:schemeClr val="accent1"/>
                </a:solidFill>
                <a:latin typeface="Segoe UI" panose="020B0502040204020203" pitchFamily="34" charset="0"/>
                <a:ea typeface="Microsoft YaHei" panose="020B0503020204020204" pitchFamily="34" charset="-122"/>
              </a:rPr>
              <a:t>temp</a:t>
            </a:r>
            <a:r>
              <a:rPr lang="zh-CN" altLang="en-US" dirty="0">
                <a:solidFill>
                  <a:schemeClr val="accent1"/>
                </a:solidFill>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在生成时自动创建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包含本地开发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服务器文件</a:t>
            </a:r>
          </a:p>
        </p:txBody>
      </p:sp>
      <p:pic>
        <p:nvPicPr>
          <p:cNvPr id="6" name="Picture 5" descr="图形用户界面、文本、应用程序&#10;&#10;自动生成的描述&#10;">
            <a:extLst>
              <a:ext uri="{FF2B5EF4-FFF2-40B4-BE49-F238E27FC236}">
                <a16:creationId xmlns:a16="http://schemas.microsoft.com/office/drawing/2014/main" id="{983B1236-D776-4142-B9A0-47AB5D9EBA4D}"/>
              </a:ext>
            </a:extLst>
          </p:cNvPr>
          <p:cNvPicPr>
            <a:picLocks noChangeAspect="1"/>
          </p:cNvPicPr>
          <p:nvPr/>
        </p:nvPicPr>
        <p:blipFill>
          <a:blip r:embed="rId4"/>
          <a:stretch>
            <a:fillRect/>
          </a:stretch>
        </p:blipFill>
        <p:spPr>
          <a:xfrm>
            <a:off x="8596970" y="566376"/>
            <a:ext cx="3139760" cy="5046875"/>
          </a:xfrm>
          <a:prstGeom prst="rect">
            <a:avLst/>
          </a:prstGeom>
        </p:spPr>
      </p:pic>
    </p:spTree>
    <p:extLst>
      <p:ext uri="{BB962C8B-B14F-4D97-AF65-F5344CB8AC3E}">
        <p14:creationId xmlns:p14="http://schemas.microsoft.com/office/powerpoint/2010/main" val="616216480"/>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35218" y="214407"/>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Web </a:t>
            </a:r>
            <a:r>
              <a:rPr lang="zh-CN" altLang="en-US" b="1" dirty="0">
                <a:latin typeface="Segoe UI Semibold" panose="020B0702040204020203" pitchFamily="34" charset="0"/>
                <a:ea typeface="Microsoft YaHei" panose="020B0503020204020204" pitchFamily="34" charset="-122"/>
              </a:rPr>
              <a:t>部件类</a:t>
            </a:r>
          </a:p>
        </p:txBody>
      </p:sp>
      <p:sp>
        <p:nvSpPr>
          <p:cNvPr id="2" name="Text Placeholder 1"/>
          <p:cNvSpPr>
            <a:spLocks noGrp="1"/>
          </p:cNvSpPr>
          <p:nvPr>
            <p:ph type="body" sz="quarter" idx="10"/>
          </p:nvPr>
        </p:nvSpPr>
        <p:spPr>
          <a:xfrm>
            <a:off x="455272" y="839672"/>
            <a:ext cx="6698285" cy="2831544"/>
          </a:xfrm>
        </p:spPr>
        <p:txBody>
          <a:bodyPr/>
          <a:lstStyle/>
          <a:p>
            <a:r>
              <a:rPr lang="zh-CN" altLang="en-US" dirty="0">
                <a:latin typeface="Segoe UI" panose="020B0502040204020203" pitchFamily="34" charset="0"/>
                <a:ea typeface="Microsoft YaHei" panose="020B0503020204020204" pitchFamily="34" charset="-122"/>
              </a:rPr>
              <a:t>定义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部件的主入口点</a:t>
            </a:r>
          </a:p>
          <a:p>
            <a:r>
              <a:rPr lang="zh-CN" altLang="en-US" dirty="0">
                <a:latin typeface="Segoe UI" panose="020B0502040204020203" pitchFamily="34" charset="0"/>
                <a:ea typeface="Microsoft YaHei" panose="020B0503020204020204" pitchFamily="34" charset="-122"/>
              </a:rPr>
              <a:t>扩展 </a:t>
            </a:r>
            <a:r>
              <a:rPr lang="en-US" altLang="zh-CN" dirty="0" err="1">
                <a:latin typeface="Segoe UI" panose="020B0502040204020203" pitchFamily="34" charset="0"/>
                <a:ea typeface="Microsoft YaHei" panose="020B0503020204020204" pitchFamily="34" charset="-122"/>
              </a:rPr>
              <a:t>BaseClientSideWebPart</a:t>
            </a: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所有的客户端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部件必须扩展 </a:t>
            </a:r>
            <a:r>
              <a:rPr lang="en-US" altLang="zh-CN" dirty="0" err="1">
                <a:latin typeface="Segoe UI" panose="020B0502040204020203" pitchFamily="34" charset="0"/>
                <a:ea typeface="Microsoft YaHei" panose="020B0503020204020204" pitchFamily="34" charset="-122"/>
              </a:rPr>
              <a:t>BaseClientSideWebPart</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类，以便被定义为一个有效的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a:t>
            </a:r>
          </a:p>
          <a:p>
            <a:r>
              <a:rPr lang="zh-CN" altLang="en-US" dirty="0">
                <a:latin typeface="Segoe UI" panose="020B0502040204020203" pitchFamily="34" charset="0"/>
                <a:ea typeface="Microsoft YaHei" panose="020B0503020204020204" pitchFamily="34" charset="-122"/>
              </a:rPr>
              <a:t>定义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部件的非标准公共属性的接口</a:t>
            </a:r>
          </a:p>
          <a:p>
            <a:r>
              <a:rPr lang="zh-CN" altLang="en-US" dirty="0">
                <a:latin typeface="Segoe UI" panose="020B0502040204020203" pitchFamily="34" charset="0"/>
                <a:ea typeface="Microsoft YaHei" panose="020B0503020204020204" pitchFamily="34" charset="-122"/>
              </a:rPr>
              <a:t>在从编辑模式保存</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发布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部件时持续存在</a:t>
            </a: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pic>
        <p:nvPicPr>
          <p:cNvPr id="4" name="Picture 3" descr="表示 Web 部件类文件的图形。">
            <a:extLst>
              <a:ext uri="{FF2B5EF4-FFF2-40B4-BE49-F238E27FC236}">
                <a16:creationId xmlns:a16="http://schemas.microsoft.com/office/drawing/2014/main" id="{9B5D5DBD-2780-2642-83CF-E78C9A8A9C1F}"/>
              </a:ext>
            </a:extLst>
          </p:cNvPr>
          <p:cNvPicPr>
            <a:picLocks noChangeAspect="1"/>
          </p:cNvPicPr>
          <p:nvPr/>
        </p:nvPicPr>
        <p:blipFill>
          <a:blip r:embed="rId4"/>
          <a:stretch>
            <a:fillRect/>
          </a:stretch>
        </p:blipFill>
        <p:spPr>
          <a:xfrm>
            <a:off x="7523659" y="839672"/>
            <a:ext cx="4457223" cy="3834706"/>
          </a:xfrm>
          <a:prstGeom prst="rect">
            <a:avLst/>
          </a:prstGeom>
        </p:spPr>
      </p:pic>
      <p:pic>
        <p:nvPicPr>
          <p:cNvPr id="5" name="Picture 4" descr="Graphic that represents the web file location. ">
            <a:extLst>
              <a:ext uri="{FF2B5EF4-FFF2-40B4-BE49-F238E27FC236}">
                <a16:creationId xmlns:a16="http://schemas.microsoft.com/office/drawing/2014/main" id="{B8A09DFC-3518-BB4C-B72D-9C67C0DECB64}"/>
              </a:ext>
            </a:extLst>
          </p:cNvPr>
          <p:cNvPicPr>
            <a:picLocks noChangeAspect="1"/>
          </p:cNvPicPr>
          <p:nvPr/>
        </p:nvPicPr>
        <p:blipFill>
          <a:blip r:embed="rId5"/>
          <a:stretch>
            <a:fillRect/>
          </a:stretch>
        </p:blipFill>
        <p:spPr>
          <a:xfrm>
            <a:off x="455995" y="3289899"/>
            <a:ext cx="6698285" cy="1730598"/>
          </a:xfrm>
          <a:prstGeom prst="rect">
            <a:avLst/>
          </a:prstGeom>
        </p:spPr>
      </p:pic>
    </p:spTree>
    <p:extLst>
      <p:ext uri="{BB962C8B-B14F-4D97-AF65-F5344CB8AC3E}">
        <p14:creationId xmlns:p14="http://schemas.microsoft.com/office/powerpoint/2010/main" val="302788162"/>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8"/>
            <a:ext cx="1958177" cy="1267270"/>
          </a:xfrm>
        </p:spPr>
        <p:txBody>
          <a:bodyPr/>
          <a:lstStyle/>
          <a:p>
            <a:r>
              <a:rPr lang="zh-CN" altLang="en-US" b="1" spc="0" dirty="0">
                <a:latin typeface="Segoe UI Semibold" panose="020B0702040204020203" pitchFamily="34" charset="0"/>
                <a:ea typeface="Microsoft YaHei" panose="020B0503020204020204" pitchFamily="34" charset="-122"/>
              </a:rPr>
              <a:t>开始使用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55084" y="2372958"/>
            <a:ext cx="6750532"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SharePoint </a:t>
            </a:r>
            <a:r>
              <a:rPr lang="zh-CN" altLang="en-US" sz="2745">
                <a:solidFill>
                  <a:srgbClr val="1A1A1A"/>
                </a:solidFill>
                <a:latin typeface="Segoe UI" panose="020B0502040204020203" pitchFamily="34" charset="0"/>
                <a:ea typeface="Microsoft YaHei" panose="020B0503020204020204" pitchFamily="34" charset="-122"/>
              </a:rPr>
              <a:t>框架简介</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配置你的 </a:t>
            </a:r>
            <a:r>
              <a:rPr lang="en-US" altLang="zh-CN" sz="2745">
                <a:solidFill>
                  <a:srgbClr val="1A1A1A"/>
                </a:solidFill>
                <a:latin typeface="Segoe UI" panose="020B0502040204020203" pitchFamily="34" charset="0"/>
                <a:ea typeface="Microsoft YaHei" panose="020B0503020204020204" pitchFamily="34" charset="-122"/>
              </a:rPr>
              <a:t>Office 365 </a:t>
            </a:r>
            <a:r>
              <a:rPr lang="zh-CN" altLang="en-US" sz="2745">
                <a:solidFill>
                  <a:srgbClr val="1A1A1A"/>
                </a:solidFill>
                <a:latin typeface="Segoe UI" panose="020B0502040204020203" pitchFamily="34" charset="0"/>
                <a:ea typeface="Microsoft YaHei" panose="020B0503020204020204" pitchFamily="34" charset="-122"/>
              </a:rPr>
              <a:t>环境</a:t>
            </a:r>
          </a:p>
          <a:p>
            <a:pPr marL="336145" indent="-336145" defTabSz="914367">
              <a:buFont typeface="Arial" panose="020B0604020202020204" pitchFamily="34" charset="0"/>
              <a:buChar char="•"/>
            </a:pPr>
            <a:r>
              <a:rPr lang="zh-CN" altLang="en-US" sz="2745">
                <a:solidFill>
                  <a:srgbClr val="1A1A1A"/>
                </a:solidFill>
                <a:latin typeface="Segoe UI" panose="020B0502040204020203" pitchFamily="34" charset="0"/>
                <a:ea typeface="Microsoft YaHei" panose="020B0503020204020204" pitchFamily="34" charset="-122"/>
              </a:rPr>
              <a:t>配置你的开发环境</a:t>
            </a:r>
            <a:endParaRPr lang="zh-CN" altLang="en-US" sz="2745"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6363281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148814"/>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Web </a:t>
            </a:r>
            <a:r>
              <a:rPr lang="zh-CN" altLang="en-US" b="1" dirty="0">
                <a:latin typeface="Segoe UI Semibold" panose="020B0702040204020203" pitchFamily="34" charset="0"/>
                <a:ea typeface="Microsoft YaHei" panose="020B0503020204020204" pitchFamily="34" charset="-122"/>
              </a:rPr>
              <a:t>部件清单</a:t>
            </a:r>
          </a:p>
        </p:txBody>
      </p:sp>
      <p:sp>
        <p:nvSpPr>
          <p:cNvPr id="2" name="Text Placeholder 1"/>
          <p:cNvSpPr>
            <a:spLocks noGrp="1"/>
          </p:cNvSpPr>
          <p:nvPr>
            <p:ph type="body" sz="quarter" idx="10"/>
          </p:nvPr>
        </p:nvSpPr>
        <p:spPr>
          <a:xfrm>
            <a:off x="584201" y="703340"/>
            <a:ext cx="11018520" cy="307777"/>
          </a:xfrm>
        </p:spPr>
        <p:txBody>
          <a:bodyPr/>
          <a:lstStyle/>
          <a:p>
            <a:r>
              <a:rPr lang="zh-CN" altLang="en-US">
                <a:latin typeface="Segoe UI" panose="020B0502040204020203" pitchFamily="34" charset="0"/>
                <a:ea typeface="Microsoft YaHei" panose="020B0503020204020204" pitchFamily="34" charset="-122"/>
              </a:rPr>
              <a:t>定义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部件元数据</a:t>
            </a:r>
            <a:endParaRPr lang="zh-CN" altLang="en-US" dirty="0">
              <a:latin typeface="Segoe UI" panose="020B0502040204020203" pitchFamily="34" charset="0"/>
              <a:ea typeface="Microsoft YaHei" panose="020B0503020204020204" pitchFamily="34" charset="-122"/>
            </a:endParaRPr>
          </a:p>
        </p:txBody>
      </p:sp>
      <p:pic>
        <p:nvPicPr>
          <p:cNvPr id="7" name="Picture 6" descr="表示 Web 部件表现形式 json 文件的图形。">
            <a:extLst>
              <a:ext uri="{FF2B5EF4-FFF2-40B4-BE49-F238E27FC236}">
                <a16:creationId xmlns:a16="http://schemas.microsoft.com/office/drawing/2014/main" id="{6DFC9E13-4DB9-854D-AE1E-3BCB02771385}"/>
              </a:ext>
            </a:extLst>
          </p:cNvPr>
          <p:cNvPicPr>
            <a:picLocks noChangeAspect="1"/>
          </p:cNvPicPr>
          <p:nvPr/>
        </p:nvPicPr>
        <p:blipFill>
          <a:blip r:embed="rId4"/>
          <a:stretch>
            <a:fillRect/>
          </a:stretch>
        </p:blipFill>
        <p:spPr>
          <a:xfrm>
            <a:off x="7167384" y="1454844"/>
            <a:ext cx="4783041" cy="3577232"/>
          </a:xfrm>
          <a:prstGeom prst="rect">
            <a:avLst/>
          </a:prstGeom>
        </p:spPr>
      </p:pic>
      <p:pic>
        <p:nvPicPr>
          <p:cNvPr id="8" name="Picture 7" descr="包含 Web 部件元数据的图形。">
            <a:extLst>
              <a:ext uri="{FF2B5EF4-FFF2-40B4-BE49-F238E27FC236}">
                <a16:creationId xmlns:a16="http://schemas.microsoft.com/office/drawing/2014/main" id="{19D93FFA-1BB4-F249-8834-E78374AB0BA7}"/>
              </a:ext>
            </a:extLst>
          </p:cNvPr>
          <p:cNvPicPr>
            <a:picLocks noChangeAspect="1"/>
          </p:cNvPicPr>
          <p:nvPr/>
        </p:nvPicPr>
        <p:blipFill>
          <a:blip r:embed="rId5"/>
          <a:stretch>
            <a:fillRect/>
          </a:stretch>
        </p:blipFill>
        <p:spPr>
          <a:xfrm>
            <a:off x="683872" y="1162922"/>
            <a:ext cx="6223568" cy="5049728"/>
          </a:xfrm>
          <a:prstGeom prst="rect">
            <a:avLst/>
          </a:prstGeom>
        </p:spPr>
      </p:pic>
    </p:spTree>
    <p:extLst>
      <p:ext uri="{BB962C8B-B14F-4D97-AF65-F5344CB8AC3E}">
        <p14:creationId xmlns:p14="http://schemas.microsoft.com/office/powerpoint/2010/main" val="3690078970"/>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ABA4-B260-664D-953F-59B6F4246CEC}"/>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CSS </a:t>
            </a:r>
            <a:r>
              <a:rPr lang="zh-CN" altLang="en-US" b="1" dirty="0">
                <a:latin typeface="Segoe UI Semibold" panose="020B0702040204020203" pitchFamily="34" charset="0"/>
                <a:ea typeface="Microsoft YaHei" panose="020B0503020204020204" pitchFamily="34" charset="-122"/>
              </a:rPr>
              <a:t>单元</a:t>
            </a:r>
          </a:p>
        </p:txBody>
      </p:sp>
      <p:sp>
        <p:nvSpPr>
          <p:cNvPr id="3" name="Content Placeholder 2">
            <a:extLst>
              <a:ext uri="{FF2B5EF4-FFF2-40B4-BE49-F238E27FC236}">
                <a16:creationId xmlns:a16="http://schemas.microsoft.com/office/drawing/2014/main" id="{36703155-CFFE-8440-B90B-E98BA869F772}"/>
              </a:ext>
            </a:extLst>
          </p:cNvPr>
          <p:cNvSpPr>
            <a:spLocks noGrp="1"/>
          </p:cNvSpPr>
          <p:nvPr>
            <p:ph type="body" sz="quarter" idx="10"/>
          </p:nvPr>
        </p:nvSpPr>
        <p:spPr>
          <a:xfrm>
            <a:off x="584200" y="1435498"/>
            <a:ext cx="11018520" cy="2671501"/>
          </a:xfrm>
        </p:spPr>
        <p:txBody>
          <a:bodyPr/>
          <a:lstStyle/>
          <a:p>
            <a:r>
              <a:rPr lang="en-US" altLang="zh-CN">
                <a:latin typeface="Segoe UI" panose="020B0502040204020203" pitchFamily="34" charset="0"/>
                <a:ea typeface="Microsoft YaHei" panose="020B0503020204020204" pitchFamily="34" charset="-122"/>
                <a:hlinkClick r:id="rId4"/>
              </a:rPr>
              <a:t>https://github.com/css-modules/css-modules</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所有 </a:t>
            </a:r>
            <a:r>
              <a:rPr lang="en-US" altLang="zh-CN">
                <a:latin typeface="Segoe UI" panose="020B0502040204020203" pitchFamily="34" charset="0"/>
                <a:ea typeface="Microsoft YaHei" panose="020B0503020204020204" pitchFamily="34" charset="-122"/>
              </a:rPr>
              <a:t>CSS </a:t>
            </a:r>
            <a:r>
              <a:rPr lang="zh-CN" altLang="en-US">
                <a:latin typeface="Segoe UI" panose="020B0502040204020203" pitchFamily="34" charset="0"/>
                <a:ea typeface="Microsoft YaHei" panose="020B0503020204020204" pitchFamily="34" charset="-122"/>
              </a:rPr>
              <a:t>类都在本地范围内</a:t>
            </a:r>
          </a:p>
          <a:p>
            <a:r>
              <a:rPr lang="en-US" altLang="zh-CN">
                <a:latin typeface="Segoe UI" panose="020B0502040204020203" pitchFamily="34" charset="0"/>
                <a:ea typeface="Microsoft YaHei" panose="020B0503020204020204" pitchFamily="34" charset="-122"/>
              </a:rPr>
              <a:t>.helloWorld {} =&gt; .helloWorld_da83fer {}</a:t>
            </a:r>
            <a:endParaRPr lang="zh-CN" altLang="en-US">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SPFx </a:t>
            </a:r>
            <a:r>
              <a:rPr lang="zh-CN" altLang="en-US">
                <a:latin typeface="Segoe UI" panose="020B0502040204020203" pitchFamily="34" charset="0"/>
                <a:ea typeface="Microsoft YaHei" panose="020B0503020204020204" pitchFamily="34" charset="-122"/>
              </a:rPr>
              <a:t>的构建工具链可处理复杂性</a:t>
            </a:r>
          </a:p>
          <a:p>
            <a:r>
              <a:rPr lang="zh-CN" altLang="en-US">
                <a:latin typeface="Segoe UI" panose="020B0502040204020203" pitchFamily="34" charset="0"/>
                <a:ea typeface="Microsoft YaHei" panose="020B0503020204020204" pitchFamily="34" charset="-122"/>
              </a:rPr>
              <a:t>规则</a:t>
            </a:r>
          </a:p>
          <a:p>
            <a:pPr lvl="1"/>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.module.scss - HelloWorldWebPart.module.scss</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CamelCasing</a:t>
            </a:r>
            <a:r>
              <a:rPr lang="zh-CN" altLang="en-US">
                <a:latin typeface="Segoe UI" panose="020B0502040204020203" pitchFamily="34" charset="0"/>
                <a:ea typeface="Microsoft YaHei" panose="020B0503020204020204" pitchFamily="34" charset="-122"/>
              </a:rPr>
              <a:t>；不使用 </a:t>
            </a:r>
            <a:r>
              <a:rPr lang="en-US" altLang="zh-CN">
                <a:latin typeface="Segoe UI" panose="020B0502040204020203" pitchFamily="34" charset="0"/>
                <a:ea typeface="Microsoft YaHei" panose="020B0503020204020204" pitchFamily="34" charset="-122"/>
              </a:rPr>
              <a:t>kebab-casing</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将组件中的类作为 </a:t>
            </a:r>
            <a:r>
              <a:rPr lang="en-US" altLang="zh-CN">
                <a:latin typeface="Segoe UI" panose="020B0502040204020203" pitchFamily="34" charset="0"/>
                <a:ea typeface="Microsoft YaHei" panose="020B0503020204020204" pitchFamily="34" charset="-122"/>
              </a:rPr>
              <a:t>styles.helloWorldButton </a:t>
            </a:r>
            <a:r>
              <a:rPr lang="zh-CN" altLang="en-US">
                <a:latin typeface="Segoe UI" panose="020B0502040204020203" pitchFamily="34" charset="0"/>
                <a:ea typeface="Microsoft YaHei" panose="020B0503020204020204" pitchFamily="34" charset="-122"/>
              </a:rPr>
              <a:t>引用</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145161721"/>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258139"/>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SCSS </a:t>
            </a:r>
            <a:r>
              <a:rPr lang="zh-CN" altLang="en-US" b="1" dirty="0">
                <a:latin typeface="Segoe UI Semibold" panose="020B0702040204020203" pitchFamily="34" charset="0"/>
                <a:ea typeface="Microsoft YaHei" panose="020B0503020204020204" pitchFamily="34" charset="-122"/>
              </a:rPr>
              <a:t>文件</a:t>
            </a:r>
          </a:p>
        </p:txBody>
      </p:sp>
      <p:sp>
        <p:nvSpPr>
          <p:cNvPr id="2" name="Text Placeholder 1"/>
          <p:cNvSpPr>
            <a:spLocks noGrp="1"/>
          </p:cNvSpPr>
          <p:nvPr>
            <p:ph type="body" sz="quarter" idx="10"/>
          </p:nvPr>
        </p:nvSpPr>
        <p:spPr>
          <a:xfrm>
            <a:off x="584201" y="1009441"/>
            <a:ext cx="11018520" cy="307777"/>
          </a:xfrm>
        </p:spPr>
        <p:txBody>
          <a:bodyPr/>
          <a:lstStyle/>
          <a:p>
            <a:r>
              <a:rPr lang="zh-CN" altLang="en-US">
                <a:latin typeface="Segoe UI" panose="020B0502040204020203" pitchFamily="34" charset="0"/>
                <a:ea typeface="Microsoft YaHei" panose="020B0503020204020204" pitchFamily="34" charset="-122"/>
              </a:rPr>
              <a:t>定义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部件风格</a:t>
            </a:r>
            <a:endParaRPr lang="zh-CN" altLang="en-US" dirty="0">
              <a:latin typeface="Segoe UI" panose="020B0502040204020203" pitchFamily="34" charset="0"/>
              <a:ea typeface="Microsoft YaHei" panose="020B0503020204020204" pitchFamily="34" charset="-122"/>
            </a:endParaRPr>
          </a:p>
        </p:txBody>
      </p:sp>
      <p:pic>
        <p:nvPicPr>
          <p:cNvPr id="6" name="Picture 5" descr="定义 Web 部件样式的图形。">
            <a:extLst>
              <a:ext uri="{FF2B5EF4-FFF2-40B4-BE49-F238E27FC236}">
                <a16:creationId xmlns:a16="http://schemas.microsoft.com/office/drawing/2014/main" id="{983C3466-8909-8349-925C-BABD4CE44AFF}"/>
              </a:ext>
            </a:extLst>
          </p:cNvPr>
          <p:cNvPicPr>
            <a:picLocks noChangeAspect="1"/>
          </p:cNvPicPr>
          <p:nvPr/>
        </p:nvPicPr>
        <p:blipFill>
          <a:blip r:embed="rId4"/>
          <a:stretch>
            <a:fillRect/>
          </a:stretch>
        </p:blipFill>
        <p:spPr>
          <a:xfrm>
            <a:off x="830384" y="1407854"/>
            <a:ext cx="7184394" cy="4597050"/>
          </a:xfrm>
          <a:prstGeom prst="rect">
            <a:avLst/>
          </a:prstGeom>
        </p:spPr>
      </p:pic>
      <p:pic>
        <p:nvPicPr>
          <p:cNvPr id="5" name="Picture 4" descr="表示密钥 scss 文件的图形。">
            <a:extLst>
              <a:ext uri="{FF2B5EF4-FFF2-40B4-BE49-F238E27FC236}">
                <a16:creationId xmlns:a16="http://schemas.microsoft.com/office/drawing/2014/main" id="{A5A1C10A-CDA1-6A47-9CB2-F74BB90558C6}"/>
              </a:ext>
            </a:extLst>
          </p:cNvPr>
          <p:cNvPicPr>
            <a:picLocks noChangeAspect="1"/>
          </p:cNvPicPr>
          <p:nvPr/>
        </p:nvPicPr>
        <p:blipFill>
          <a:blip r:embed="rId5"/>
          <a:stretch>
            <a:fillRect/>
          </a:stretch>
        </p:blipFill>
        <p:spPr>
          <a:xfrm>
            <a:off x="7406779" y="2086137"/>
            <a:ext cx="4394972" cy="2913381"/>
          </a:xfrm>
          <a:prstGeom prst="rect">
            <a:avLst/>
          </a:prstGeom>
        </p:spPr>
      </p:pic>
    </p:spTree>
    <p:extLst>
      <p:ext uri="{BB962C8B-B14F-4D97-AF65-F5344CB8AC3E}">
        <p14:creationId xmlns:p14="http://schemas.microsoft.com/office/powerpoint/2010/main" val="3845249403"/>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8263" y="258134"/>
            <a:ext cx="11018520" cy="430826"/>
          </a:xfrm>
        </p:spPr>
        <p:txBody>
          <a:bodyPr/>
          <a:lstStyle/>
          <a:p>
            <a:r>
              <a:rPr lang="zh-CN" altLang="en-US" b="1" dirty="0">
                <a:latin typeface="Segoe UI Semibold" panose="020B0702040204020203" pitchFamily="34" charset="0"/>
                <a:ea typeface="Microsoft YaHei" panose="020B0503020204020204" pitchFamily="34" charset="-122"/>
              </a:rPr>
              <a:t>关键文件 </a:t>
            </a:r>
            <a:r>
              <a:rPr lang="en-US" altLang="zh-CN" b="1" dirty="0">
                <a:latin typeface="Segoe UI Semibold" panose="020B0702040204020203" pitchFamily="34" charset="0"/>
                <a:ea typeface="Microsoft YaHei" panose="020B0503020204020204" pitchFamily="34" charset="-122"/>
              </a:rPr>
              <a:t>– </a:t>
            </a:r>
            <a:r>
              <a:rPr lang="zh-CN" altLang="en-US" b="1" dirty="0">
                <a:latin typeface="Segoe UI Semibold" panose="020B0702040204020203" pitchFamily="34" charset="0"/>
                <a:ea typeface="Microsoft YaHei" panose="020B0503020204020204" pitchFamily="34" charset="-122"/>
              </a:rPr>
              <a:t>配置文件</a:t>
            </a:r>
          </a:p>
        </p:txBody>
      </p:sp>
      <p:sp>
        <p:nvSpPr>
          <p:cNvPr id="2" name="Text Placeholder 1"/>
          <p:cNvSpPr>
            <a:spLocks noGrp="1"/>
          </p:cNvSpPr>
          <p:nvPr>
            <p:ph type="body" sz="quarter" idx="10"/>
          </p:nvPr>
        </p:nvSpPr>
        <p:spPr>
          <a:xfrm>
            <a:off x="584201" y="921981"/>
            <a:ext cx="11018520" cy="677108"/>
          </a:xfrm>
        </p:spPr>
        <p:txBody>
          <a:bodyPr/>
          <a:lstStyle/>
          <a:p>
            <a:r>
              <a:rPr lang="zh-CN" altLang="en-US">
                <a:latin typeface="Segoe UI" panose="020B0502040204020203" pitchFamily="34" charset="0"/>
                <a:ea typeface="Microsoft YaHei" panose="020B0503020204020204" pitchFamily="34" charset="-122"/>
              </a:rPr>
              <a:t>包含关于你的捆绑包、任何外部依赖关系、本地化资源的信息</a:t>
            </a:r>
          </a:p>
          <a:p>
            <a:r>
              <a:rPr lang="zh-CN" altLang="en-US">
                <a:latin typeface="Segoe UI" panose="020B0502040204020203" pitchFamily="34" charset="0"/>
                <a:ea typeface="Microsoft YaHei" panose="020B0503020204020204" pitchFamily="34" charset="-122"/>
              </a:rPr>
              <a:t>指定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部件中使用的 </a:t>
            </a:r>
            <a:r>
              <a:rPr lang="en-US" altLang="zh-CN">
                <a:latin typeface="Segoe UI" panose="020B0502040204020203" pitchFamily="34" charset="0"/>
                <a:ea typeface="Microsoft YaHei" panose="020B0503020204020204" pitchFamily="34" charset="-122"/>
              </a:rPr>
              <a:t>AMD </a:t>
            </a:r>
            <a:r>
              <a:rPr lang="zh-CN" altLang="en-US">
                <a:latin typeface="Segoe UI" panose="020B0502040204020203" pitchFamily="34" charset="0"/>
                <a:ea typeface="Microsoft YaHei" panose="020B0503020204020204" pitchFamily="34" charset="-122"/>
              </a:rPr>
              <a:t>脚本库</a:t>
            </a:r>
            <a:endParaRPr lang="zh-CN" altLang="en-US" dirty="0">
              <a:latin typeface="Segoe UI" panose="020B0502040204020203" pitchFamily="34" charset="0"/>
              <a:ea typeface="Microsoft YaHei" panose="020B0503020204020204" pitchFamily="34" charset="-122"/>
            </a:endParaRPr>
          </a:p>
        </p:txBody>
      </p:sp>
      <p:pic>
        <p:nvPicPr>
          <p:cNvPr id="6" name="Picture 5" descr="**./config/config.json** 文件的图形。">
            <a:extLst>
              <a:ext uri="{FF2B5EF4-FFF2-40B4-BE49-F238E27FC236}">
                <a16:creationId xmlns:a16="http://schemas.microsoft.com/office/drawing/2014/main" id="{4F9F8B28-9D18-9E46-B13A-0834F650585B}"/>
              </a:ext>
            </a:extLst>
          </p:cNvPr>
          <p:cNvPicPr>
            <a:picLocks noChangeAspect="1"/>
          </p:cNvPicPr>
          <p:nvPr/>
        </p:nvPicPr>
        <p:blipFill>
          <a:blip r:embed="rId4"/>
          <a:stretch>
            <a:fillRect/>
          </a:stretch>
        </p:blipFill>
        <p:spPr>
          <a:xfrm>
            <a:off x="797207" y="1981171"/>
            <a:ext cx="4407422" cy="3100136"/>
          </a:xfrm>
          <a:prstGeom prst="rect">
            <a:avLst/>
          </a:prstGeom>
        </p:spPr>
      </p:pic>
      <p:pic>
        <p:nvPicPr>
          <p:cNvPr id="8" name="Picture 7" descr="表示有关 JavaScript 包信息的图形。">
            <a:extLst>
              <a:ext uri="{FF2B5EF4-FFF2-40B4-BE49-F238E27FC236}">
                <a16:creationId xmlns:a16="http://schemas.microsoft.com/office/drawing/2014/main" id="{13E8BBBD-1A91-F646-8732-7DB8EC40CA2E}"/>
              </a:ext>
            </a:extLst>
          </p:cNvPr>
          <p:cNvPicPr>
            <a:picLocks noChangeAspect="1"/>
          </p:cNvPicPr>
          <p:nvPr/>
        </p:nvPicPr>
        <p:blipFill>
          <a:blip r:embed="rId5"/>
          <a:stretch>
            <a:fillRect/>
          </a:stretch>
        </p:blipFill>
        <p:spPr>
          <a:xfrm>
            <a:off x="5296214" y="1960050"/>
            <a:ext cx="6772199" cy="3854617"/>
          </a:xfrm>
          <a:prstGeom prst="rect">
            <a:avLst/>
          </a:prstGeom>
        </p:spPr>
      </p:pic>
    </p:spTree>
    <p:extLst>
      <p:ext uri="{BB962C8B-B14F-4D97-AF65-F5344CB8AC3E}">
        <p14:creationId xmlns:p14="http://schemas.microsoft.com/office/powerpoint/2010/main" val="1454982916"/>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客户端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部件生成流程</a:t>
            </a:r>
          </a:p>
        </p:txBody>
      </p:sp>
      <p:grpSp>
        <p:nvGrpSpPr>
          <p:cNvPr id="49" name="Group 48" descr="代表为 SharePoint 框架项目的构建工具链和流程的图形。">
            <a:extLst>
              <a:ext uri="{FF2B5EF4-FFF2-40B4-BE49-F238E27FC236}">
                <a16:creationId xmlns:a16="http://schemas.microsoft.com/office/drawing/2014/main" id="{EE9D5C23-C45F-465E-A087-237EBA4B01EA}"/>
              </a:ext>
            </a:extLst>
          </p:cNvPr>
          <p:cNvGrpSpPr/>
          <p:nvPr/>
        </p:nvGrpSpPr>
        <p:grpSpPr>
          <a:xfrm>
            <a:off x="569112" y="1451594"/>
            <a:ext cx="10054537" cy="4327113"/>
            <a:chOff x="580523" y="1480204"/>
            <a:chExt cx="10256151" cy="4413881"/>
          </a:xfrm>
        </p:grpSpPr>
        <p:cxnSp>
          <p:nvCxnSpPr>
            <p:cNvPr id="37" name="Straight Arrow Connector 36" descr="Arrow that shows the flow of the client-side web part build.  "/>
            <p:cNvCxnSpPr>
              <a:stCxn id="6" idx="2"/>
              <a:endCxn id="7" idx="0"/>
            </p:cNvCxnSpPr>
            <p:nvPr/>
          </p:nvCxnSpPr>
          <p:spPr>
            <a:xfrm>
              <a:off x="5972634" y="2216180"/>
              <a:ext cx="2"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C183D7F6-B498-43B3-948B-1728B52AA6E4}">
                  <adec:decorative xmlns:adec="http://schemas.microsoft.com/office/drawing/2017/decorative" val="1"/>
                </a:ext>
              </a:extLst>
            </p:cNvPr>
            <p:cNvCxnSpPr>
              <a:stCxn id="7" idx="2"/>
              <a:endCxn id="8" idx="0"/>
            </p:cNvCxnSpPr>
            <p:nvPr/>
          </p:nvCxnSpPr>
          <p:spPr>
            <a:xfrm flipH="1">
              <a:off x="5966732" y="3074017"/>
              <a:ext cx="5904"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C183D7F6-B498-43B3-948B-1728B52AA6E4}">
                  <adec:decorative xmlns:adec="http://schemas.microsoft.com/office/drawing/2017/decorative" val="1"/>
                </a:ext>
              </a:extLst>
            </p:cNvPr>
            <p:cNvCxnSpPr>
              <a:cxnSpLocks/>
              <a:stCxn id="3" idx="2"/>
              <a:endCxn id="4" idx="0"/>
            </p:cNvCxnSpPr>
            <p:nvPr/>
          </p:nvCxnSpPr>
          <p:spPr>
            <a:xfrm>
              <a:off x="2079639" y="2215581"/>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C183D7F6-B498-43B3-948B-1728B52AA6E4}">
                  <adec:decorative xmlns:adec="http://schemas.microsoft.com/office/drawing/2017/decorative" val="1"/>
                </a:ext>
              </a:extLst>
            </p:cNvPr>
            <p:cNvCxnSpPr>
              <a:cxnSpLocks/>
            </p:cNvCxnSpPr>
            <p:nvPr/>
          </p:nvCxnSpPr>
          <p:spPr>
            <a:xfrm>
              <a:off x="2079642" y="3108439"/>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C183D7F6-B498-43B3-948B-1728B52AA6E4}">
                  <adec:decorative xmlns:adec="http://schemas.microsoft.com/office/drawing/2017/decorative" val="1"/>
                </a:ext>
              </a:extLst>
            </p:cNvPr>
            <p:cNvCxnSpPr>
              <a:cxnSpLocks/>
              <a:stCxn id="11" idx="2"/>
              <a:endCxn id="34" idx="2"/>
            </p:cNvCxnSpPr>
            <p:nvPr/>
          </p:nvCxnSpPr>
          <p:spPr>
            <a:xfrm>
              <a:off x="9791922" y="2216179"/>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C183D7F6-B498-43B3-948B-1728B52AA6E4}">
                  <adec:decorative xmlns:adec="http://schemas.microsoft.com/office/drawing/2017/decorative" val="1"/>
                </a:ext>
              </a:extLst>
            </p:cNvPr>
            <p:cNvCxnSpPr>
              <a:cxnSpLocks/>
              <a:stCxn id="8" idx="2"/>
              <a:endCxn id="43" idx="0"/>
            </p:cNvCxnSpPr>
            <p:nvPr/>
          </p:nvCxnSpPr>
          <p:spPr>
            <a:xfrm flipH="1">
              <a:off x="5966731" y="3931854"/>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C183D7F6-B498-43B3-948B-1728B52AA6E4}">
                  <adec:decorative xmlns:adec="http://schemas.microsoft.com/office/drawing/2017/decorative" val="1"/>
                </a:ext>
              </a:extLst>
            </p:cNvPr>
            <p:cNvCxnSpPr>
              <a:cxnSpLocks/>
              <a:stCxn id="17" idx="2"/>
              <a:endCxn id="70" idx="2"/>
            </p:cNvCxnSpPr>
            <p:nvPr/>
          </p:nvCxnSpPr>
          <p:spPr>
            <a:xfrm>
              <a:off x="9780116" y="3099162"/>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C183D7F6-B498-43B3-948B-1728B52AA6E4}">
                  <adec:decorative xmlns:adec="http://schemas.microsoft.com/office/drawing/2017/decorative" val="1"/>
                </a:ext>
              </a:extLst>
            </p:cNvPr>
            <p:cNvCxnSpPr>
              <a:cxnSpLocks/>
              <a:endCxn id="12" idx="0"/>
            </p:cNvCxnSpPr>
            <p:nvPr/>
          </p:nvCxnSpPr>
          <p:spPr>
            <a:xfrm>
              <a:off x="9780116" y="3982145"/>
              <a:ext cx="0"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6" name="Group 45" descr="Graphic represents a client-side web part build flow.  ">
              <a:extLst>
                <a:ext uri="{FF2B5EF4-FFF2-40B4-BE49-F238E27FC236}">
                  <a16:creationId xmlns:a16="http://schemas.microsoft.com/office/drawing/2014/main" id="{DA0F8B29-6142-45B7-88B1-D80096817DBB}"/>
                </a:ext>
              </a:extLst>
            </p:cNvPr>
            <p:cNvGrpSpPr/>
            <p:nvPr/>
          </p:nvGrpSpPr>
          <p:grpSpPr>
            <a:xfrm>
              <a:off x="580523" y="1480204"/>
              <a:ext cx="10256151" cy="4413881"/>
              <a:chOff x="580523" y="1480204"/>
              <a:chExt cx="10256151" cy="4413881"/>
            </a:xfrm>
          </p:grpSpPr>
          <p:sp>
            <p:nvSpPr>
              <p:cNvPr id="3" name="Rectangle 2">
                <a:extLst>
                  <a:ext uri="{C183D7F6-B498-43B3-948B-1728B52AA6E4}">
                    <adec:decorative xmlns:adec="http://schemas.microsoft.com/office/drawing/2017/decorative" val="1"/>
                  </a:ext>
                </a:extLst>
              </p:cNvPr>
              <p:cNvSpPr/>
              <p:nvPr/>
            </p:nvSpPr>
            <p:spPr>
              <a:xfrm>
                <a:off x="961183" y="1761085"/>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安装 </a:t>
                </a:r>
                <a:r>
                  <a:rPr lang="en-US" altLang="zh-CN"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SharePoint </a:t>
                </a:r>
                <a:r>
                  <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生成器</a:t>
                </a:r>
              </a:p>
            </p:txBody>
          </p:sp>
          <p:sp>
            <p:nvSpPr>
              <p:cNvPr id="4" name="Rectangle 3">
                <a:extLst>
                  <a:ext uri="{C183D7F6-B498-43B3-948B-1728B52AA6E4}">
                    <adec:decorative xmlns:adec="http://schemas.microsoft.com/office/drawing/2017/decorative" val="1"/>
                  </a:ext>
                </a:extLst>
              </p:cNvPr>
              <p:cNvSpPr/>
              <p:nvPr/>
            </p:nvSpPr>
            <p:spPr>
              <a:xfrm>
                <a:off x="961184" y="2659844"/>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Scaffold SharePoint Web </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部件项目</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5" name="Rectangle 4">
                <a:extLst>
                  <a:ext uri="{C183D7F6-B498-43B3-948B-1728B52AA6E4}">
                    <adec:decorative xmlns:adec="http://schemas.microsoft.com/office/drawing/2017/decorative" val="1"/>
                  </a:ext>
                </a:extLst>
              </p:cNvPr>
              <p:cNvSpPr/>
              <p:nvPr/>
            </p:nvSpPr>
            <p:spPr>
              <a:xfrm>
                <a:off x="961184" y="351768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构建 </a:t>
                </a: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Web </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部件代码</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6" name="Rectangle 5">
                <a:extLst>
                  <a:ext uri="{C183D7F6-B498-43B3-948B-1728B52AA6E4}">
                    <adec:decorative xmlns:adec="http://schemas.microsoft.com/office/drawing/2017/decorative" val="1"/>
                  </a:ext>
                </a:extLst>
              </p:cNvPr>
              <p:cNvSpPr/>
              <p:nvPr/>
            </p:nvSpPr>
            <p:spPr>
              <a:xfrm>
                <a:off x="4927882" y="1761684"/>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测试</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7" name="Rectangle 6">
                <a:extLst>
                  <a:ext uri="{C183D7F6-B498-43B3-948B-1728B52AA6E4}">
                    <adec:decorative xmlns:adec="http://schemas.microsoft.com/office/drawing/2017/decorative" val="1"/>
                  </a:ext>
                </a:extLst>
              </p:cNvPr>
              <p:cNvSpPr/>
              <p:nvPr/>
            </p:nvSpPr>
            <p:spPr>
              <a:xfrm>
                <a:off x="4927884" y="261952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本地或托管</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8" name="Rectangle 7">
                <a:extLst>
                  <a:ext uri="{C183D7F6-B498-43B3-948B-1728B52AA6E4}">
                    <adec:decorative xmlns:adec="http://schemas.microsoft.com/office/drawing/2017/decorative" val="1"/>
                  </a:ext>
                </a:extLst>
              </p:cNvPr>
              <p:cNvSpPr/>
              <p:nvPr/>
            </p:nvSpPr>
            <p:spPr>
              <a:xfrm>
                <a:off x="4921980" y="347735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UAT / </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前期制作</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9" name="Curved Right Arrow 8">
                <a:extLst>
                  <a:ext uri="{C183D7F6-B498-43B3-948B-1728B52AA6E4}">
                    <adec:decorative xmlns:adec="http://schemas.microsoft.com/office/drawing/2017/decorative" val="1"/>
                  </a:ext>
                </a:extLst>
              </p:cNvPr>
              <p:cNvSpPr/>
              <p:nvPr/>
            </p:nvSpPr>
            <p:spPr>
              <a:xfrm>
                <a:off x="4182196" y="2753312"/>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1A1A1A"/>
                  </a:solidFill>
                  <a:latin typeface="Segoe UI" panose="020B0502040204020203" pitchFamily="34" charset="0"/>
                  <a:ea typeface="Microsoft YaHei" panose="020B0503020204020204" pitchFamily="34" charset="-122"/>
                </a:endParaRPr>
              </a:p>
            </p:txBody>
          </p:sp>
          <p:sp>
            <p:nvSpPr>
              <p:cNvPr id="10" name="Curved Left Arrow 9">
                <a:extLst>
                  <a:ext uri="{C183D7F6-B498-43B3-948B-1728B52AA6E4}">
                    <adec:decorative xmlns:adec="http://schemas.microsoft.com/office/drawing/2017/decorative" val="1"/>
                  </a:ext>
                </a:extLst>
              </p:cNvPr>
              <p:cNvSpPr/>
              <p:nvPr/>
            </p:nvSpPr>
            <p:spPr>
              <a:xfrm>
                <a:off x="7137403" y="2761171"/>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200">
                  <a:solidFill>
                    <a:srgbClr val="1A1A1A"/>
                  </a:solidFill>
                  <a:latin typeface="Segoe UI" panose="020B0502040204020203" pitchFamily="34" charset="0"/>
                  <a:ea typeface="Microsoft YaHei" panose="020B0503020204020204" pitchFamily="34" charset="-122"/>
                </a:endParaRPr>
              </a:p>
            </p:txBody>
          </p:sp>
          <p:sp>
            <p:nvSpPr>
              <p:cNvPr id="11" name="Rectangle 10">
                <a:extLst>
                  <a:ext uri="{C183D7F6-B498-43B3-948B-1728B52AA6E4}">
                    <adec:decorative xmlns:adec="http://schemas.microsoft.com/office/drawing/2017/decorative" val="1"/>
                  </a:ext>
                </a:extLst>
              </p:cNvPr>
              <p:cNvSpPr/>
              <p:nvPr/>
            </p:nvSpPr>
            <p:spPr>
              <a:xfrm>
                <a:off x="8747170" y="176168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包装</a:t>
                </a: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部署</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12" name="Rectangle 11">
                <a:extLst>
                  <a:ext uri="{C183D7F6-B498-43B3-948B-1728B52AA6E4}">
                    <adec:decorative xmlns:adec="http://schemas.microsoft.com/office/drawing/2017/decorative" val="1"/>
                  </a:ext>
                </a:extLst>
              </p:cNvPr>
              <p:cNvSpPr/>
              <p:nvPr/>
            </p:nvSpPr>
            <p:spPr>
              <a:xfrm>
                <a:off x="8735364" y="4410632"/>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078">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在经典和现代页面上可用</a:t>
                </a:r>
                <a:endParaRPr lang="zh-CN" altLang="en-US" sz="1078"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17" name="Rectangle 16">
                <a:extLst>
                  <a:ext uri="{C183D7F6-B498-43B3-948B-1728B52AA6E4}">
                    <adec:decorative xmlns:adec="http://schemas.microsoft.com/office/drawing/2017/decorative" val="1"/>
                  </a:ext>
                </a:extLst>
              </p:cNvPr>
              <p:cNvSpPr/>
              <p:nvPr/>
            </p:nvSpPr>
            <p:spPr>
              <a:xfrm>
                <a:off x="8735364" y="2644666"/>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包装</a:t>
                </a:r>
                <a:r>
                  <a:rPr lang="en-US" altLang="zh-CN"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a:t>
                </a: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部署</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cxnSp>
            <p:nvCxnSpPr>
              <p:cNvPr id="26" name="Elbow Connector 25">
                <a:extLst>
                  <a:ext uri="{C183D7F6-B498-43B3-948B-1728B52AA6E4}">
                    <adec:decorative xmlns:adec="http://schemas.microsoft.com/office/drawing/2017/decorative" val="1"/>
                  </a:ext>
                </a:extLst>
              </p:cNvPr>
              <p:cNvCxnSpPr>
                <a:cxnSpLocks/>
                <a:stCxn id="43" idx="2"/>
                <a:endCxn id="5" idx="2"/>
              </p:cNvCxnSpPr>
              <p:nvPr/>
            </p:nvCxnSpPr>
            <p:spPr>
              <a:xfrm rot="5400000" flipH="1">
                <a:off x="3458153" y="2593665"/>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C183D7F6-B498-43B3-948B-1728B52AA6E4}">
                    <adec:decorative xmlns:adec="http://schemas.microsoft.com/office/drawing/2017/decorative" val="1"/>
                  </a:ext>
                </a:extLst>
              </p:cNvPr>
              <p:cNvCxnSpPr>
                <a:cxnSpLocks/>
                <a:stCxn id="5" idx="3"/>
                <a:endCxn id="6" idx="1"/>
              </p:cNvCxnSpPr>
              <p:nvPr/>
            </p:nvCxnSpPr>
            <p:spPr>
              <a:xfrm flipV="1">
                <a:off x="3198097" y="1988932"/>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a:extLst>
                  <a:ext uri="{C183D7F6-B498-43B3-948B-1728B52AA6E4}">
                    <adec:decorative xmlns:adec="http://schemas.microsoft.com/office/drawing/2017/decorative" val="1"/>
                  </a:ext>
                </a:extLst>
              </p:cNvPr>
              <p:cNvSpPr txBox="1"/>
              <p:nvPr/>
            </p:nvSpPr>
            <p:spPr>
              <a:xfrm>
                <a:off x="580523" y="1489071"/>
                <a:ext cx="2998231" cy="261610"/>
              </a:xfrm>
              <a:prstGeom prst="rect">
                <a:avLst/>
              </a:prstGeom>
              <a:solidFill>
                <a:srgbClr val="E7E6E6">
                  <a:alpha val="54902"/>
                </a:srgbClr>
              </a:solidFill>
            </p:spPr>
            <p:txBody>
              <a:bodyPr wrap="square" lIns="35292" rIns="35292" rtlCol="0">
                <a:spAutoFit/>
              </a:bodyPr>
              <a:lstStyle/>
              <a:p>
                <a:pPr algn="ctr" defTabSz="914367"/>
                <a:r>
                  <a:rPr lang="en-US" altLang="zh-CN" sz="1078" spc="-29">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npm install @Microsoft/generator-sharepoint -g</a:t>
                </a:r>
                <a:endParaRPr lang="en-US" altLang="zh-CN" sz="1078" spc="-29" dirty="0" err="1">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2" name="TextBox 31">
                <a:extLst>
                  <a:ext uri="{C183D7F6-B498-43B3-948B-1728B52AA6E4}">
                    <adec:decorative xmlns:adec="http://schemas.microsoft.com/office/drawing/2017/decorative" val="1"/>
                  </a:ext>
                </a:extLst>
              </p:cNvPr>
              <p:cNvSpPr txBox="1"/>
              <p:nvPr/>
            </p:nvSpPr>
            <p:spPr>
              <a:xfrm>
                <a:off x="961185" y="2409873"/>
                <a:ext cx="2236912" cy="261610"/>
              </a:xfrm>
              <a:prstGeom prst="rect">
                <a:avLst/>
              </a:prstGeom>
              <a:solidFill>
                <a:srgbClr val="E7E6E6">
                  <a:alpha val="54902"/>
                </a:srgbClr>
              </a:solidFill>
            </p:spPr>
            <p:txBody>
              <a:bodyPr wrap="square" rtlCol="0">
                <a:sp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yo @microsoft/sharepoint</a:t>
                </a:r>
                <a:endParaRPr lang="zh-CN" altLang="en-US"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27" name="TextBox 26">
                <a:extLst>
                  <a:ext uri="{C183D7F6-B498-43B3-948B-1728B52AA6E4}">
                    <adec:decorative xmlns:adec="http://schemas.microsoft.com/office/drawing/2017/decorative" val="1"/>
                  </a:ext>
                </a:extLst>
              </p:cNvPr>
              <p:cNvSpPr txBox="1"/>
              <p:nvPr/>
            </p:nvSpPr>
            <p:spPr>
              <a:xfrm>
                <a:off x="961184" y="3247547"/>
                <a:ext cx="2236913" cy="261610"/>
              </a:xfrm>
              <a:prstGeom prst="rect">
                <a:avLst/>
              </a:prstGeom>
              <a:solidFill>
                <a:srgbClr val="E7E6E6">
                  <a:alpha val="54902"/>
                </a:srgbClr>
              </a:solidFill>
            </p:spPr>
            <p:txBody>
              <a:bodyPr wrap="square" rtlCol="0">
                <a:spAutoFit/>
              </a:bodyPr>
              <a:lstStyle/>
              <a:p>
                <a:pPr defTabSz="914367"/>
                <a:r>
                  <a:rPr lang="zh-CN" altLang="en-US"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代码。</a:t>
                </a:r>
                <a:endParaRPr lang="zh-CN" altLang="en-US"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29" name="TextBox 28">
                <a:extLst>
                  <a:ext uri="{C183D7F6-B498-43B3-948B-1728B52AA6E4}">
                    <adec:decorative xmlns:adec="http://schemas.microsoft.com/office/drawing/2017/decorative" val="1"/>
                  </a:ext>
                </a:extLst>
              </p:cNvPr>
              <p:cNvSpPr txBox="1"/>
              <p:nvPr/>
            </p:nvSpPr>
            <p:spPr>
              <a:xfrm>
                <a:off x="4921979" y="1519355"/>
                <a:ext cx="2089504" cy="237600"/>
              </a:xfrm>
              <a:prstGeom prst="rect">
                <a:avLst/>
              </a:prstGeom>
              <a:solidFill>
                <a:srgbClr val="E7E6E6">
                  <a:alpha val="54902"/>
                </a:srgbClr>
              </a:solidFill>
            </p:spPr>
            <p:txBody>
              <a:bodyPr wrap="none" rtlCol="0">
                <a:no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gulp serve</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0" name="TextBox 29">
                <a:extLst>
                  <a:ext uri="{C183D7F6-B498-43B3-948B-1728B52AA6E4}">
                    <adec:decorative xmlns:adec="http://schemas.microsoft.com/office/drawing/2017/decorative" val="1"/>
                  </a:ext>
                </a:extLst>
              </p:cNvPr>
              <p:cNvSpPr txBox="1"/>
              <p:nvPr/>
            </p:nvSpPr>
            <p:spPr>
              <a:xfrm>
                <a:off x="4921979" y="2360837"/>
                <a:ext cx="2089504" cy="238638"/>
              </a:xfrm>
              <a:prstGeom prst="rect">
                <a:avLst/>
              </a:prstGeom>
              <a:solidFill>
                <a:srgbClr val="E7E6E6">
                  <a:alpha val="54902"/>
                </a:srgbClr>
              </a:solidFill>
            </p:spPr>
            <p:txBody>
              <a:bodyPr wrap="none" rtlCol="0">
                <a:no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workbench</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3" name="TextBox 32">
                <a:extLst>
                  <a:ext uri="{C183D7F6-B498-43B3-948B-1728B52AA6E4}">
                    <adec:decorative xmlns:adec="http://schemas.microsoft.com/office/drawing/2017/decorative" val="1"/>
                  </a:ext>
                </a:extLst>
              </p:cNvPr>
              <p:cNvSpPr txBox="1"/>
              <p:nvPr/>
            </p:nvSpPr>
            <p:spPr>
              <a:xfrm>
                <a:off x="8735364" y="1480204"/>
                <a:ext cx="2089504" cy="237600"/>
              </a:xfrm>
              <a:prstGeom prst="rect">
                <a:avLst/>
              </a:prstGeom>
              <a:solidFill>
                <a:srgbClr val="E7E6E6">
                  <a:alpha val="54902"/>
                </a:srgbClr>
              </a:solidFill>
            </p:spPr>
            <p:txBody>
              <a:bodyPr wrap="none" rtlCol="0">
                <a:noAutofit/>
              </a:body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gulp bundle --ship</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34" name="TextBox 33">
                <a:extLst>
                  <a:ext uri="{C183D7F6-B498-43B3-948B-1728B52AA6E4}">
                    <adec:decorative xmlns:adec="http://schemas.microsoft.com/office/drawing/2017/decorative" val="1"/>
                  </a:ext>
                </a:extLst>
              </p:cNvPr>
              <p:cNvSpPr txBox="1"/>
              <p:nvPr/>
            </p:nvSpPr>
            <p:spPr>
              <a:xfrm>
                <a:off x="8747170" y="2383451"/>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gulp package-solution --ship</a:t>
                </a:r>
              </a:p>
              <a:p>
                <a:pPr defTabSz="914367"/>
                <a:endParaRPr lang="zh-CN" altLang="en-US"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sp>
            <p:nvSpPr>
              <p:cNvPr id="43" name="Flowchart: Decision 42">
                <a:extLst>
                  <a:ext uri="{C183D7F6-B498-43B3-948B-1728B52AA6E4}">
                    <adec:decorative xmlns:adec="http://schemas.microsoft.com/office/drawing/2017/decorative" val="1"/>
                  </a:ext>
                </a:extLst>
              </p:cNvPr>
              <p:cNvSpPr/>
              <p:nvPr/>
            </p:nvSpPr>
            <p:spPr>
              <a:xfrm>
                <a:off x="5550600" y="4417547"/>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交付？</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68" name="Rectangle 67">
                <a:extLst>
                  <a:ext uri="{C183D7F6-B498-43B3-948B-1728B52AA6E4}">
                    <adec:decorative xmlns:adec="http://schemas.microsoft.com/office/drawing/2017/decorative" val="1"/>
                  </a:ext>
                </a:extLst>
              </p:cNvPr>
              <p:cNvSpPr/>
              <p:nvPr/>
            </p:nvSpPr>
            <p:spPr>
              <a:xfrm>
                <a:off x="8747170" y="3527649"/>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r>
                  <a:rPr lang="zh-CN" altLang="en-US" sz="1225">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rPr>
                  <a:t>使用应用目录发布*</a:t>
                </a:r>
                <a:endParaRPr lang="zh-CN" altLang="en-US" sz="1225" dirty="0">
                  <a:gradFill>
                    <a:gsLst>
                      <a:gs pos="96875">
                        <a:srgbClr val="FFFFFF"/>
                      </a:gs>
                      <a:gs pos="78906">
                        <a:srgbClr val="FFFFFF"/>
                      </a:gs>
                    </a:gsLst>
                    <a:lin ang="5400000" scaled="1"/>
                  </a:gradFill>
                  <a:latin typeface="Segoe UI" panose="020B0502040204020203" pitchFamily="34" charset="0"/>
                  <a:ea typeface="Microsoft YaHei" panose="020B0503020204020204" pitchFamily="34" charset="-122"/>
                </a:endParaRPr>
              </a:p>
            </p:txBody>
          </p:sp>
          <p:sp>
            <p:nvSpPr>
              <p:cNvPr id="70" name="TextBox 69">
                <a:extLst>
                  <a:ext uri="{C183D7F6-B498-43B3-948B-1728B52AA6E4}">
                    <adec:decorative xmlns:adec="http://schemas.microsoft.com/office/drawing/2017/decorative" val="1"/>
                  </a:ext>
                </a:extLst>
              </p:cNvPr>
              <p:cNvSpPr txBox="1"/>
              <p:nvPr/>
            </p:nvSpPr>
            <p:spPr>
              <a:xfrm>
                <a:off x="8758976" y="3257467"/>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pPr defTabSz="914367"/>
                <a:r>
                  <a:rPr lang="en-US" altLang="zh-CN" sz="1078">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rPr>
                  <a:t>manual upload of the app</a:t>
                </a:r>
                <a:endParaRPr lang="en-US" altLang="zh-CN" sz="1078" dirty="0">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endParaRPr>
              </a:p>
            </p:txBody>
          </p:sp>
          <p:cxnSp>
            <p:nvCxnSpPr>
              <p:cNvPr id="81" name="Elbow Connector 80">
                <a:extLst>
                  <a:ext uri="{C183D7F6-B498-43B3-948B-1728B52AA6E4}">
                    <adec:decorative xmlns:adec="http://schemas.microsoft.com/office/drawing/2017/decorative" val="1"/>
                  </a:ext>
                </a:extLst>
              </p:cNvPr>
              <p:cNvCxnSpPr>
                <a:cxnSpLocks/>
                <a:stCxn id="43" idx="3"/>
                <a:endCxn id="11" idx="1"/>
              </p:cNvCxnSpPr>
              <p:nvPr/>
            </p:nvCxnSpPr>
            <p:spPr>
              <a:xfrm flipV="1">
                <a:off x="6382861" y="1988931"/>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753400" y="4819765"/>
                <a:ext cx="597915" cy="570720"/>
              </a:xfrm>
              <a:prstGeom prst="rect">
                <a:avLst/>
              </a:prstGeom>
            </p:spPr>
          </p:pic>
          <p:pic>
            <p:nvPicPr>
              <p:cNvPr id="90" name="Picture 89">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771656" y="5390485"/>
                <a:ext cx="503057" cy="503600"/>
              </a:xfrm>
              <a:prstGeom prst="rect">
                <a:avLst/>
              </a:prstGeom>
            </p:spPr>
          </p:pic>
        </p:grpSp>
      </p:grpSp>
    </p:spTree>
    <p:extLst>
      <p:ext uri="{BB962C8B-B14F-4D97-AF65-F5344CB8AC3E}">
        <p14:creationId xmlns:p14="http://schemas.microsoft.com/office/powerpoint/2010/main" val="3983818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框架开发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部件</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创建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框架客户端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部件</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071025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57"/>
            <a:ext cx="1756699" cy="1689693"/>
          </a:xfrm>
        </p:spPr>
        <p:txBody>
          <a:bodyPr/>
          <a:lstStyle/>
          <a:p>
            <a:r>
              <a:rPr lang="zh-CN" altLang="en-US" b="1" spc="0" dirty="0">
                <a:latin typeface="Segoe UI Semibold" panose="020B0702040204020203" pitchFamily="34" charset="0"/>
                <a:ea typeface="Microsoft YaHei" panose="020B0503020204020204" pitchFamily="34" charset="-122"/>
              </a:rPr>
              <a:t>利用 </a:t>
            </a:r>
            <a:r>
              <a:rPr lang="en-US" altLang="zh-CN" b="1" spc="0" dirty="0">
                <a:latin typeface="Segoe UI Semibold" panose="020B0702040204020203" pitchFamily="34" charset="0"/>
                <a:ea typeface="Microsoft YaHei" panose="020B0503020204020204" pitchFamily="34" charset="-122"/>
              </a:rPr>
              <a:t>Microsoft Graph </a:t>
            </a:r>
            <a:r>
              <a:rPr lang="zh-CN" altLang="en-US" b="1" spc="0" dirty="0">
                <a:latin typeface="Segoe UI Semibold" panose="020B0702040204020203" pitchFamily="34" charset="0"/>
                <a:ea typeface="Microsoft YaHei" panose="020B0503020204020204" pitchFamily="34" charset="-122"/>
              </a:rPr>
              <a:t>和第三方 </a:t>
            </a:r>
            <a:r>
              <a:rPr lang="en-US" altLang="zh-CN" b="1" spc="0" dirty="0">
                <a:latin typeface="Segoe UI Semibold" panose="020B0702040204020203" pitchFamily="34" charset="0"/>
                <a:ea typeface="Microsoft YaHei" panose="020B0503020204020204" pitchFamily="34" charset="-122"/>
              </a:rPr>
              <a:t>API</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92049" y="2584169"/>
            <a:ext cx="7234255" cy="1267270"/>
          </a:xfrm>
          <a:prstGeom prst="rect">
            <a:avLst/>
          </a:prstGeom>
          <a:noFill/>
        </p:spPr>
        <p:txBody>
          <a:bodyPr wrap="square" lIns="0" tIns="0" rIns="0" bIns="0" rtlCol="0">
            <a:spAutoFit/>
          </a:bodyPr>
          <a:lstStyle/>
          <a:p>
            <a:pPr marL="336145" indent="-336145" defTabSz="914367">
              <a:spcBef>
                <a:spcPct val="0"/>
              </a:spcBef>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调用匿名第三方 </a:t>
            </a:r>
            <a:r>
              <a:rPr lang="en-US" altLang="zh-CN" sz="2745" dirty="0">
                <a:solidFill>
                  <a:srgbClr val="1A1A1A"/>
                </a:solidFill>
                <a:latin typeface="Segoe UI" panose="020B0502040204020203" pitchFamily="34" charset="0"/>
                <a:ea typeface="Microsoft YaHei" panose="020B0503020204020204" pitchFamily="34" charset="-122"/>
              </a:rPr>
              <a:t>REST API</a:t>
            </a:r>
          </a:p>
          <a:p>
            <a:pPr marL="336145" indent="-336145" defTabSz="914367">
              <a:spcBef>
                <a:spcPct val="0"/>
              </a:spcBef>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调用 </a:t>
            </a:r>
            <a:r>
              <a:rPr lang="en-US" altLang="zh-CN" sz="2745" dirty="0">
                <a:solidFill>
                  <a:srgbClr val="1A1A1A"/>
                </a:solidFill>
                <a:latin typeface="Segoe UI" panose="020B0502040204020203" pitchFamily="34" charset="0"/>
                <a:ea typeface="Microsoft YaHei" panose="020B0503020204020204" pitchFamily="34" charset="-122"/>
              </a:rPr>
              <a:t>Azure AD – </a:t>
            </a:r>
            <a:r>
              <a:rPr lang="zh-CN" altLang="en-US" sz="2745" dirty="0">
                <a:solidFill>
                  <a:srgbClr val="1A1A1A"/>
                </a:solidFill>
                <a:latin typeface="Segoe UI" panose="020B0502040204020203" pitchFamily="34" charset="0"/>
                <a:ea typeface="Microsoft YaHei" panose="020B0503020204020204" pitchFamily="34" charset="-122"/>
              </a:rPr>
              <a:t>安全的第三方 </a:t>
            </a:r>
            <a:r>
              <a:rPr lang="en-US" altLang="zh-CN" sz="2745" dirty="0">
                <a:solidFill>
                  <a:srgbClr val="1A1A1A"/>
                </a:solidFill>
                <a:latin typeface="Segoe UI" panose="020B0502040204020203" pitchFamily="34" charset="0"/>
                <a:ea typeface="Microsoft YaHei" panose="020B0503020204020204" pitchFamily="34" charset="-122"/>
              </a:rPr>
              <a:t>API</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spcBef>
                <a:spcPct val="0"/>
              </a:spcBef>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在 </a:t>
            </a:r>
            <a:r>
              <a:rPr lang="en-US" altLang="zh-CN" sz="2745" dirty="0">
                <a:solidFill>
                  <a:srgbClr val="1A1A1A"/>
                </a:solidFill>
                <a:latin typeface="Segoe UI" panose="020B0502040204020203" pitchFamily="34" charset="0"/>
                <a:ea typeface="Microsoft YaHei" panose="020B0503020204020204" pitchFamily="34" charset="-122"/>
              </a:rPr>
              <a:t>SharePoint </a:t>
            </a:r>
            <a:r>
              <a:rPr lang="zh-CN" altLang="en-US" sz="2745" dirty="0">
                <a:solidFill>
                  <a:srgbClr val="1A1A1A"/>
                </a:solidFill>
                <a:latin typeface="Segoe UI" panose="020B0502040204020203" pitchFamily="34" charset="0"/>
                <a:ea typeface="Microsoft YaHei" panose="020B0503020204020204" pitchFamily="34" charset="-122"/>
              </a:rPr>
              <a:t>框架解决方案中调用微软图形</a:t>
            </a:r>
          </a:p>
        </p:txBody>
      </p:sp>
    </p:spTree>
    <p:extLst>
      <p:ext uri="{BB962C8B-B14F-4D97-AF65-F5344CB8AC3E}">
        <p14:creationId xmlns:p14="http://schemas.microsoft.com/office/powerpoint/2010/main" val="20895882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消耗第三方 </a:t>
            </a:r>
            <a:r>
              <a:rPr lang="en-US" altLang="zh-CN" b="1" spc="0">
                <a:latin typeface="Segoe UI Semibold" panose="020B0702040204020203" pitchFamily="34" charset="0"/>
                <a:ea typeface="Microsoft YaHei" panose="020B0503020204020204" pitchFamily="34" charset="-122"/>
              </a:rPr>
              <a:t>REST API</a:t>
            </a:r>
            <a:endParaRPr lang="en-US" altLang="zh-CN"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0537665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在 </a:t>
            </a:r>
            <a:r>
              <a:rPr lang="en-US" altLang="zh-CN" b="1" dirty="0">
                <a:latin typeface="Segoe UI Semibold" panose="020B0702040204020203" pitchFamily="34" charset="0"/>
                <a:ea typeface="Microsoft YaHei" panose="020B0503020204020204" pitchFamily="34" charset="-122"/>
              </a:rPr>
              <a:t>SPFx </a:t>
            </a:r>
            <a:r>
              <a:rPr lang="zh-CN" altLang="en-US" b="1" dirty="0">
                <a:latin typeface="Segoe UI Semibold" panose="020B0702040204020203" pitchFamily="34" charset="0"/>
                <a:ea typeface="Microsoft YaHei" panose="020B0503020204020204" pitchFamily="34" charset="-122"/>
              </a:rPr>
              <a:t>中消耗 </a:t>
            </a:r>
            <a:r>
              <a:rPr lang="en-US" altLang="zh-CN" b="1" dirty="0">
                <a:latin typeface="Segoe UI Semibold" panose="020B0702040204020203" pitchFamily="34" charset="0"/>
                <a:ea typeface="Microsoft YaHei" panose="020B0503020204020204" pitchFamily="34" charset="-122"/>
              </a:rPr>
              <a:t>REST API – </a:t>
            </a:r>
            <a:r>
              <a:rPr lang="zh-CN" altLang="en-US" b="1" dirty="0">
                <a:latin typeface="Segoe UI Semibold" panose="020B0702040204020203" pitchFamily="34" charset="0"/>
                <a:ea typeface="Microsoft YaHei" panose="020B0503020204020204" pitchFamily="34" charset="-122"/>
              </a:rPr>
              <a:t>概述</a:t>
            </a:r>
          </a:p>
        </p:txBody>
      </p:sp>
      <p:sp>
        <p:nvSpPr>
          <p:cNvPr id="4" name="Text Placeholder 3"/>
          <p:cNvSpPr>
            <a:spLocks noGrp="1"/>
          </p:cNvSpPr>
          <p:nvPr>
            <p:ph type="body" sz="quarter" idx="10"/>
          </p:nvPr>
        </p:nvSpPr>
        <p:spPr>
          <a:xfrm>
            <a:off x="455272" y="1189495"/>
            <a:ext cx="11346479" cy="3557897"/>
          </a:xfrm>
        </p:spPr>
        <p:txBody>
          <a:bodyPr/>
          <a:lstStyle/>
          <a:p>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SPFx </a:t>
            </a:r>
            <a:r>
              <a:rPr lang="zh-CN" altLang="en-US">
                <a:latin typeface="Segoe UI" panose="020B0502040204020203" pitchFamily="34" charset="0"/>
                <a:ea typeface="Microsoft YaHei" panose="020B0503020204020204" pitchFamily="34" charset="-122"/>
              </a:rPr>
              <a:t>项目中，常见的需求是显示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部件外部的数据或与其进行交互。</a:t>
            </a:r>
          </a:p>
          <a:p>
            <a:pPr lvl="1"/>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列表和库中的数据</a:t>
            </a:r>
          </a:p>
          <a:p>
            <a:pPr lvl="1"/>
            <a:r>
              <a:rPr lang="zh-CN" altLang="en-US">
                <a:latin typeface="Segoe UI" panose="020B0502040204020203" pitchFamily="34" charset="0"/>
                <a:ea typeface="Microsoft YaHei" panose="020B0503020204020204" pitchFamily="34" charset="-122"/>
              </a:rPr>
              <a:t>可通过 </a:t>
            </a:r>
            <a:r>
              <a:rPr lang="en-US" altLang="zh-CN">
                <a:latin typeface="Segoe UI" panose="020B0502040204020203" pitchFamily="34" charset="0"/>
                <a:ea typeface="Microsoft YaHei" panose="020B0503020204020204" pitchFamily="34" charset="-122"/>
              </a:rPr>
              <a:t>Microsoft Graph REST API </a:t>
            </a:r>
            <a:r>
              <a:rPr lang="zh-CN" altLang="en-US">
                <a:latin typeface="Segoe UI" panose="020B0502040204020203" pitchFamily="34" charset="0"/>
                <a:ea typeface="Microsoft YaHei" panose="020B0503020204020204" pitchFamily="34" charset="-122"/>
              </a:rPr>
              <a:t>访问的数据</a:t>
            </a:r>
          </a:p>
          <a:p>
            <a:pPr lvl="1"/>
            <a:r>
              <a:rPr lang="zh-CN" altLang="en-US">
                <a:latin typeface="Segoe UI" panose="020B0502040204020203" pitchFamily="34" charset="0"/>
                <a:ea typeface="Microsoft YaHei" panose="020B0503020204020204" pitchFamily="34" charset="-122"/>
              </a:rPr>
              <a:t>可通过外部第三方 </a:t>
            </a:r>
            <a:r>
              <a:rPr lang="en-US" altLang="zh-CN">
                <a:latin typeface="Segoe UI" panose="020B0502040204020203" pitchFamily="34" charset="0"/>
                <a:ea typeface="Microsoft YaHei" panose="020B0503020204020204" pitchFamily="34" charset="-122"/>
              </a:rPr>
              <a:t>API </a:t>
            </a:r>
            <a:r>
              <a:rPr lang="zh-CN" altLang="en-US">
                <a:latin typeface="Segoe UI" panose="020B0502040204020203" pitchFamily="34" charset="0"/>
                <a:ea typeface="Microsoft YaHei" panose="020B0503020204020204" pitchFamily="34" charset="-122"/>
              </a:rPr>
              <a:t>访问的数据 </a:t>
            </a:r>
            <a:r>
              <a:rPr lang="en-US" altLang="zh-CN">
                <a:latin typeface="Segoe UI" panose="020B0502040204020203" pitchFamily="34" charset="0"/>
                <a:ea typeface="Microsoft YaHei" panose="020B0503020204020204" pitchFamily="34" charset="-122"/>
              </a:rPr>
              <a:t>– </a:t>
            </a:r>
            <a:r>
              <a:rPr lang="zh-CN" altLang="en-US">
                <a:latin typeface="Segoe UI" panose="020B0502040204020203" pitchFamily="34" charset="0"/>
                <a:ea typeface="Microsoft YaHei" panose="020B0503020204020204" pitchFamily="34" charset="-122"/>
              </a:rPr>
              <a:t>匿名且安全</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当你需要使用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部件外部的数据源时，</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框架为所有情况提供了 </a:t>
            </a:r>
            <a:r>
              <a:rPr lang="en-US" altLang="zh-CN">
                <a:latin typeface="Segoe UI" panose="020B0502040204020203" pitchFamily="34" charset="0"/>
                <a:ea typeface="Microsoft YaHei" panose="020B0503020204020204" pitchFamily="34" charset="-122"/>
              </a:rPr>
              <a:t>API</a:t>
            </a:r>
            <a:r>
              <a:rPr lang="zh-CN" altLang="en-US">
                <a:latin typeface="Segoe UI" panose="020B0502040204020203" pitchFamily="34" charset="0"/>
                <a:ea typeface="Microsoft YaHei" panose="020B0503020204020204" pitchFamily="34" charset="-122"/>
              </a:rPr>
              <a:t>。</a:t>
            </a:r>
          </a:p>
          <a:p>
            <a:pPr lvl="1"/>
            <a:r>
              <a:rPr lang="en-US" altLang="zh-CN">
                <a:latin typeface="Courier New" panose="02070309020205020404" pitchFamily="49" charset="0"/>
                <a:ea typeface="Microsoft YaHei" panose="020B0503020204020204" pitchFamily="34" charset="-122"/>
                <a:cs typeface="Courier New" panose="02070309020205020404" pitchFamily="49" charset="0"/>
              </a:rPr>
              <a:t>HttpClient</a:t>
            </a:r>
            <a:r>
              <a:rPr lang="zh-CN" altLang="en-US">
                <a:latin typeface="Segoe UI" panose="020B0502040204020203" pitchFamily="34" charset="0"/>
                <a:ea typeface="Microsoft YaHei" panose="020B0503020204020204" pitchFamily="34" charset="-122"/>
              </a:rPr>
              <a:t>：用于调用第三方 </a:t>
            </a:r>
            <a:r>
              <a:rPr lang="en-US" altLang="zh-CN">
                <a:latin typeface="Segoe UI" panose="020B0502040204020203" pitchFamily="34" charset="0"/>
                <a:ea typeface="Microsoft YaHei" panose="020B0503020204020204" pitchFamily="34" charset="-122"/>
              </a:rPr>
              <a:t>REST API</a:t>
            </a:r>
            <a:endParaRPr lang="zh-CN" altLang="en-US">
              <a:latin typeface="Segoe UI" panose="020B0502040204020203" pitchFamily="34" charset="0"/>
              <a:ea typeface="Microsoft YaHei" panose="020B0503020204020204" pitchFamily="34" charset="-122"/>
            </a:endParaRPr>
          </a:p>
          <a:p>
            <a:pPr lvl="1"/>
            <a:r>
              <a:rPr lang="en-US" altLang="zh-CN">
                <a:latin typeface="Courier New" panose="02070309020205020404" pitchFamily="49" charset="0"/>
                <a:ea typeface="Microsoft YaHei" panose="020B0503020204020204" pitchFamily="34" charset="-122"/>
                <a:cs typeface="Courier New" panose="02070309020205020404" pitchFamily="49" charset="0"/>
              </a:rPr>
              <a:t>MSGraphClient</a:t>
            </a:r>
            <a:r>
              <a:rPr lang="zh-CN" altLang="en-US">
                <a:latin typeface="Segoe UI" panose="020B0502040204020203" pitchFamily="34" charset="0"/>
                <a:ea typeface="Microsoft YaHei" panose="020B0503020204020204" pitchFamily="34" charset="-122"/>
              </a:rPr>
              <a:t>：用于在与 </a:t>
            </a:r>
            <a:r>
              <a:rPr lang="en-US" altLang="zh-CN">
                <a:latin typeface="Segoe UI" panose="020B0502040204020203" pitchFamily="34" charset="0"/>
                <a:ea typeface="Microsoft YaHei" panose="020B0503020204020204" pitchFamily="34" charset="-122"/>
              </a:rPr>
              <a:t>SharePoint Online </a:t>
            </a:r>
            <a:r>
              <a:rPr lang="zh-CN" altLang="en-US">
                <a:latin typeface="Segoe UI" panose="020B0502040204020203" pitchFamily="34" charset="0"/>
                <a:ea typeface="Microsoft YaHei" panose="020B0503020204020204" pitchFamily="34" charset="-122"/>
              </a:rPr>
              <a:t>租户相同的租户中调用 </a:t>
            </a:r>
            <a:r>
              <a:rPr lang="en-US" altLang="zh-CN">
                <a:latin typeface="Segoe UI" panose="020B0502040204020203" pitchFamily="34" charset="0"/>
                <a:ea typeface="Microsoft YaHei" panose="020B0503020204020204" pitchFamily="34" charset="-122"/>
              </a:rPr>
              <a:t>Microsoft Graph</a:t>
            </a:r>
            <a:endParaRPr lang="zh-CN" altLang="en-US">
              <a:latin typeface="Segoe UI" panose="020B0502040204020203" pitchFamily="34" charset="0"/>
              <a:ea typeface="Microsoft YaHei" panose="020B0503020204020204" pitchFamily="34" charset="-122"/>
            </a:endParaRPr>
          </a:p>
          <a:p>
            <a:pPr lvl="1"/>
            <a:r>
              <a:rPr lang="en-US" altLang="zh-CN">
                <a:latin typeface="Courier New" panose="02070309020205020404" pitchFamily="49" charset="0"/>
                <a:ea typeface="Microsoft YaHei" panose="020B0503020204020204" pitchFamily="34" charset="-122"/>
                <a:cs typeface="Courier New" panose="02070309020205020404" pitchFamily="49" charset="0"/>
              </a:rPr>
              <a:t>AADHttpClient</a:t>
            </a:r>
            <a:r>
              <a:rPr lang="zh-CN" altLang="en-US">
                <a:latin typeface="Segoe UI" panose="020B0502040204020203" pitchFamily="34" charset="0"/>
                <a:ea typeface="Microsoft YaHei" panose="020B0503020204020204" pitchFamily="34" charset="-122"/>
              </a:rPr>
              <a:t>：用于由 </a:t>
            </a:r>
            <a:r>
              <a:rPr lang="en-US" altLang="zh-CN">
                <a:latin typeface="Segoe UI" panose="020B0502040204020203" pitchFamily="34" charset="0"/>
                <a:ea typeface="Microsoft YaHei" panose="020B0503020204020204" pitchFamily="34" charset="-122"/>
              </a:rPr>
              <a:t>Azure Active Directory </a:t>
            </a:r>
            <a:r>
              <a:rPr lang="zh-CN" altLang="en-US">
                <a:latin typeface="Segoe UI" panose="020B0502040204020203" pitchFamily="34" charset="0"/>
                <a:ea typeface="Microsoft YaHei" panose="020B0503020204020204" pitchFamily="34" charset="-122"/>
              </a:rPr>
              <a:t>保护的第三方 </a:t>
            </a:r>
            <a:r>
              <a:rPr lang="en-US" altLang="zh-CN">
                <a:latin typeface="Segoe UI" panose="020B0502040204020203" pitchFamily="34" charset="0"/>
                <a:ea typeface="Microsoft YaHei" panose="020B0503020204020204" pitchFamily="34" charset="-122"/>
              </a:rPr>
              <a:t>REST API</a:t>
            </a:r>
            <a:endParaRPr lang="zh-CN" altLang="en-US">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大多数场景不需要额外的客户端</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库。</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669658760"/>
      </p:ext>
    </p:extLst>
  </p:cSld>
  <p:clrMapOvr>
    <a:overrideClrMapping bg1="lt1" tx1="dk1" bg2="lt2" tx2="dk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调用 </a:t>
            </a:r>
            <a:r>
              <a:rPr lang="en-US" altLang="zh-CN" b="1" spc="0" dirty="0">
                <a:latin typeface="Segoe UI Semibold" panose="020B0702040204020203" pitchFamily="34" charset="0"/>
                <a:ea typeface="Microsoft YaHei" panose="020B0503020204020204" pitchFamily="34" charset="-122"/>
              </a:rPr>
              <a:t>Azure AD – </a:t>
            </a:r>
            <a:r>
              <a:rPr lang="zh-CN" altLang="en-US" b="1" spc="0" dirty="0">
                <a:latin typeface="Segoe UI Semibold" panose="020B0702040204020203" pitchFamily="34" charset="0"/>
                <a:ea typeface="Microsoft YaHei" panose="020B0503020204020204" pitchFamily="34" charset="-122"/>
              </a:rPr>
              <a:t>安全的第三方 </a:t>
            </a:r>
            <a:r>
              <a:rPr lang="en-US" altLang="zh-CN" b="1" spc="0" dirty="0">
                <a:latin typeface="Segoe UI Semibold" panose="020B0702040204020203" pitchFamily="34" charset="0"/>
                <a:ea typeface="Microsoft YaHei" panose="020B0503020204020204" pitchFamily="34" charset="-122"/>
              </a:rPr>
              <a:t>REST API</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6730111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en-US" altLang="zh-CN" b="1" spc="0">
                <a:latin typeface="Segoe UI Semibold" panose="020B0702040204020203" pitchFamily="34" charset="0"/>
                <a:ea typeface="Microsoft YaHei" panose="020B0503020204020204" pitchFamily="34" charset="-122"/>
              </a:rPr>
              <a:t>SharePoint </a:t>
            </a:r>
            <a:r>
              <a:rPr lang="zh-CN" altLang="en-US" b="1" spc="0">
                <a:latin typeface="Segoe UI Semibold" panose="020B0702040204020203" pitchFamily="34" charset="0"/>
                <a:ea typeface="Microsoft YaHei" panose="020B0503020204020204" pitchFamily="34" charset="-122"/>
              </a:rPr>
              <a:t>框架简介</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6333881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F778-EB43-B341-8AA0-BC9340820EF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保护 </a:t>
            </a:r>
            <a:r>
              <a:rPr lang="en-US" altLang="zh-CN" b="1" dirty="0">
                <a:latin typeface="Segoe UI Semibold" panose="020B0702040204020203" pitchFamily="34" charset="0"/>
                <a:ea typeface="Microsoft YaHei" panose="020B0503020204020204" pitchFamily="34" charset="-122"/>
              </a:rPr>
              <a:t>REST API</a:t>
            </a:r>
          </a:p>
        </p:txBody>
      </p:sp>
      <p:sp>
        <p:nvSpPr>
          <p:cNvPr id="4" name="Text Placeholder 3">
            <a:extLst>
              <a:ext uri="{FF2B5EF4-FFF2-40B4-BE49-F238E27FC236}">
                <a16:creationId xmlns:a16="http://schemas.microsoft.com/office/drawing/2014/main" id="{E344C447-64DF-8E4F-81D6-84769AA4E5B0}"/>
              </a:ext>
            </a:extLst>
          </p:cNvPr>
          <p:cNvSpPr>
            <a:spLocks noGrp="1"/>
          </p:cNvSpPr>
          <p:nvPr>
            <p:ph type="body" sz="quarter" idx="10"/>
          </p:nvPr>
        </p:nvSpPr>
        <p:spPr>
          <a:xfrm>
            <a:off x="455272" y="1189495"/>
            <a:ext cx="11346479" cy="2966966"/>
          </a:xfrm>
        </p:spPr>
        <p:txBody>
          <a:bodyPr/>
          <a:lstStyle/>
          <a:p>
            <a:r>
              <a:rPr lang="en-US" altLang="zh-CN">
                <a:latin typeface="Segoe UI" panose="020B0502040204020203" pitchFamily="34" charset="0"/>
                <a:ea typeface="Microsoft YaHei" panose="020B0503020204020204" pitchFamily="34" charset="-122"/>
              </a:rPr>
              <a:t>Azure </a:t>
            </a:r>
            <a:r>
              <a:rPr lang="zh-CN" altLang="en-US">
                <a:latin typeface="Segoe UI" panose="020B0502040204020203" pitchFamily="34" charset="0"/>
                <a:ea typeface="Microsoft YaHei" panose="020B0503020204020204" pitchFamily="34" charset="-122"/>
              </a:rPr>
              <a:t>中的资源可以通过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轻松实现安全保障</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需要请求时，在请求时在 </a:t>
            </a:r>
            <a:r>
              <a:rPr lang="en-US" altLang="zh-CN">
                <a:latin typeface="Segoe UI" panose="020B0502040204020203" pitchFamily="34" charset="0"/>
                <a:ea typeface="Microsoft YaHei" panose="020B0503020204020204" pitchFamily="34" charset="-122"/>
              </a:rPr>
              <a:t>HTTP </a:t>
            </a:r>
            <a:r>
              <a:rPr lang="zh-CN" altLang="en-US">
                <a:latin typeface="Segoe UI" panose="020B0502040204020203" pitchFamily="34" charset="0"/>
                <a:ea typeface="Microsoft YaHei" panose="020B0503020204020204" pitchFamily="34" charset="-122"/>
              </a:rPr>
              <a:t>标头中包含有效的 </a:t>
            </a:r>
            <a:r>
              <a:rPr lang="en-US" altLang="zh-CN">
                <a:latin typeface="Segoe UI" panose="020B0502040204020203" pitchFamily="34" charset="0"/>
                <a:ea typeface="Microsoft YaHei" panose="020B0503020204020204" pitchFamily="34" charset="-122"/>
              </a:rPr>
              <a:t>OAuth </a:t>
            </a:r>
            <a:r>
              <a:rPr lang="zh-CN" altLang="en-US">
                <a:latin typeface="Segoe UI" panose="020B0502040204020203" pitchFamily="34" charset="0"/>
                <a:ea typeface="Microsoft YaHei" panose="020B0503020204020204" pitchFamily="34" charset="-122"/>
              </a:rPr>
              <a:t>访问令牌</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类似于保护现有服务的方式</a:t>
            </a:r>
          </a:p>
          <a:p>
            <a:pPr lvl="1"/>
            <a:r>
              <a:rPr lang="en-US" altLang="zh-CN">
                <a:latin typeface="Segoe UI" panose="020B0502040204020203" pitchFamily="34" charset="0"/>
                <a:ea typeface="Microsoft YaHei" panose="020B0503020204020204" pitchFamily="34" charset="-122"/>
              </a:rPr>
              <a:t>SharePoint REST API</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Microsoft Graph API</a:t>
            </a:r>
            <a:endParaRPr lang="zh-CN" altLang="en-US">
              <a:latin typeface="Segoe UI" panose="020B0502040204020203" pitchFamily="34" charset="0"/>
              <a:ea typeface="Microsoft YaHei" panose="020B0503020204020204" pitchFamily="34" charset="-122"/>
            </a:endParaRPr>
          </a:p>
          <a:p>
            <a:pPr lvl="1"/>
            <a:r>
              <a:rPr lang="en-US" altLang="zh-CN">
                <a:latin typeface="Segoe UI" panose="020B0502040204020203" pitchFamily="34" charset="0"/>
                <a:ea typeface="Microsoft YaHei" panose="020B0503020204020204" pitchFamily="34" charset="-122"/>
              </a:rPr>
              <a:t>Azure </a:t>
            </a:r>
            <a:r>
              <a:rPr lang="zh-CN" altLang="en-US">
                <a:latin typeface="Segoe UI" panose="020B0502040204020203" pitchFamily="34" charset="0"/>
                <a:ea typeface="Microsoft YaHei" panose="020B0503020204020204" pitchFamily="34" charset="-122"/>
              </a:rPr>
              <a:t>管理 </a:t>
            </a:r>
            <a:r>
              <a:rPr lang="en-US" altLang="zh-CN">
                <a:latin typeface="Segoe UI" panose="020B0502040204020203" pitchFamily="34" charset="0"/>
                <a:ea typeface="Microsoft YaHei" panose="020B0503020204020204" pitchFamily="34" charset="-122"/>
              </a:rPr>
              <a:t>REST API</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等等</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528061833"/>
      </p:ext>
    </p:extLst>
  </p:cSld>
  <p:clrMapOvr>
    <a:overrideClrMapping bg1="lt1" tx1="dk1" bg2="lt2" tx2="dk2" accent1="accent1" accent2="accent2" accent3="accent3" accent4="accent4" accent5="accent5" accent6="accent6" hlink="hlink" folHlink="folHlink"/>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F9604C-273C-DE43-A6FA-EFCAAA5AE0F3}"/>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从 </a:t>
            </a:r>
            <a:r>
              <a:rPr lang="en-US" altLang="zh-CN" b="1" dirty="0">
                <a:latin typeface="Segoe UI Semibold" panose="020B0702040204020203" pitchFamily="34" charset="0"/>
                <a:ea typeface="Microsoft YaHei" panose="020B0503020204020204" pitchFamily="34" charset="-122"/>
              </a:rPr>
              <a:t>SPFx </a:t>
            </a:r>
            <a:r>
              <a:rPr lang="zh-CN" altLang="en-US" b="1" dirty="0">
                <a:latin typeface="Segoe UI Semibold" panose="020B0702040204020203" pitchFamily="34" charset="0"/>
                <a:ea typeface="Microsoft YaHei" panose="020B0503020204020204" pitchFamily="34" charset="-122"/>
              </a:rPr>
              <a:t>调用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保护的资源</a:t>
            </a:r>
          </a:p>
        </p:txBody>
      </p:sp>
      <p:sp>
        <p:nvSpPr>
          <p:cNvPr id="4" name="Text Placeholder 3">
            <a:extLst>
              <a:ext uri="{FF2B5EF4-FFF2-40B4-BE49-F238E27FC236}">
                <a16:creationId xmlns:a16="http://schemas.microsoft.com/office/drawing/2014/main" id="{700309C0-ABA8-6141-8AF3-F1EA8C83B997}"/>
              </a:ext>
            </a:extLst>
          </p:cNvPr>
          <p:cNvSpPr>
            <a:spLocks noGrp="1"/>
          </p:cNvSpPr>
          <p:nvPr>
            <p:ph type="body" sz="quarter" idx="10"/>
          </p:nvPr>
        </p:nvSpPr>
        <p:spPr>
          <a:xfrm>
            <a:off x="455272" y="1189495"/>
            <a:ext cx="11346479" cy="2819233"/>
          </a:xfrm>
        </p:spPr>
        <p:txBody>
          <a:bodyPr/>
          <a:lstStyle/>
          <a:p>
            <a:r>
              <a:rPr lang="zh-CN" altLang="en-US">
                <a:latin typeface="Segoe UI" panose="020B0502040204020203" pitchFamily="34" charset="0"/>
                <a:ea typeface="Microsoft YaHei" panose="020B0503020204020204" pitchFamily="34" charset="-122"/>
              </a:rPr>
              <a:t>对资源的权限请求由租户管理员授予特殊的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应用</a:t>
            </a:r>
          </a:p>
          <a:p>
            <a:pPr lvl="1"/>
            <a:r>
              <a:rPr lang="en-US" altLang="zh-CN" b="1">
                <a:latin typeface="Segoe UI" panose="020B0502040204020203" pitchFamily="34" charset="0"/>
                <a:ea typeface="Microsoft YaHei" panose="020B0503020204020204" pitchFamily="34" charset="-122"/>
              </a:rPr>
              <a:t>SharePoint Online </a:t>
            </a:r>
            <a:r>
              <a:rPr lang="zh-CN" altLang="en-US" b="1">
                <a:latin typeface="Segoe UI" panose="020B0502040204020203" pitchFamily="34" charset="0"/>
                <a:ea typeface="Microsoft YaHei" panose="020B0503020204020204" pitchFamily="34" charset="-122"/>
              </a:rPr>
              <a:t>客户端可扩展性 </a:t>
            </a:r>
            <a:r>
              <a:rPr lang="en-US" altLang="zh-CN" b="1">
                <a:latin typeface="Segoe UI" panose="020B0502040204020203" pitchFamily="34" charset="0"/>
                <a:ea typeface="Microsoft YaHei" panose="020B0503020204020204" pitchFamily="34" charset="-122"/>
              </a:rPr>
              <a:t>Web </a:t>
            </a:r>
            <a:r>
              <a:rPr lang="zh-CN" altLang="en-US" b="1">
                <a:latin typeface="Segoe UI" panose="020B0502040204020203" pitchFamily="34" charset="0"/>
                <a:ea typeface="Microsoft YaHei" panose="020B0503020204020204" pitchFamily="34" charset="-122"/>
              </a:rPr>
              <a:t>应用主体</a:t>
            </a:r>
          </a:p>
          <a:p>
            <a:pPr lvl="1"/>
            <a:r>
              <a:rPr lang="zh-CN" altLang="en-US">
                <a:latin typeface="Segoe UI" panose="020B0502040204020203" pitchFamily="34" charset="0"/>
                <a:ea typeface="Microsoft YaHei" panose="020B0503020204020204" pitchFamily="34" charset="-122"/>
              </a:rPr>
              <a:t>在每个 </a:t>
            </a:r>
            <a:r>
              <a:rPr lang="en-US" altLang="zh-CN">
                <a:latin typeface="Segoe UI" panose="020B0502040204020203" pitchFamily="34" charset="0"/>
                <a:ea typeface="Microsoft YaHei" panose="020B0503020204020204" pitchFamily="34" charset="-122"/>
              </a:rPr>
              <a:t>SharePoint Online </a:t>
            </a:r>
            <a:r>
              <a:rPr lang="zh-CN" altLang="en-US">
                <a:latin typeface="Segoe UI" panose="020B0502040204020203" pitchFamily="34" charset="0"/>
                <a:ea typeface="Microsoft YaHei" panose="020B0503020204020204" pitchFamily="34" charset="-122"/>
              </a:rPr>
              <a:t>租户中呈现</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权限是租户独有的，而不属于 </a:t>
            </a:r>
            <a:r>
              <a:rPr lang="en-US" altLang="zh-CN">
                <a:latin typeface="Segoe UI" panose="020B0502040204020203" pitchFamily="34" charset="0"/>
                <a:ea typeface="Microsoft YaHei" panose="020B0503020204020204" pitchFamily="34" charset="-122"/>
              </a:rPr>
              <a:t>SPFx </a:t>
            </a:r>
            <a:r>
              <a:rPr lang="zh-CN" altLang="en-US">
                <a:latin typeface="Segoe UI" panose="020B0502040204020203" pitchFamily="34" charset="0"/>
                <a:ea typeface="Microsoft YaHei" panose="020B0503020204020204" pitchFamily="34" charset="-122"/>
              </a:rPr>
              <a:t>解决方案。</a:t>
            </a:r>
          </a:p>
          <a:p>
            <a:pPr lvl="1"/>
            <a:r>
              <a:rPr lang="zh-CN" altLang="en-US">
                <a:latin typeface="Segoe UI" panose="020B0502040204020203" pitchFamily="34" charset="0"/>
                <a:ea typeface="Microsoft YaHei" panose="020B0503020204020204" pitchFamily="34" charset="-122"/>
              </a:rPr>
              <a:t>授予权限后，所有解决方案都可以利用授予</a:t>
            </a:r>
          </a:p>
          <a:p>
            <a:pPr lvl="1"/>
            <a:r>
              <a:rPr lang="zh-CN" altLang="en-US">
                <a:latin typeface="Segoe UI" panose="020B0502040204020203" pitchFamily="34" charset="0"/>
                <a:ea typeface="Microsoft YaHei" panose="020B0503020204020204" pitchFamily="34" charset="-122"/>
              </a:rPr>
              <a:t>权限授予在被撤销之前都是有效的</a:t>
            </a:r>
          </a:p>
          <a:p>
            <a:pPr lvl="1"/>
            <a:r>
              <a:rPr lang="zh-CN" altLang="en-US">
                <a:latin typeface="Segoe UI" panose="020B0502040204020203" pitchFamily="34" charset="0"/>
                <a:ea typeface="Microsoft YaHei" panose="020B0503020204020204" pitchFamily="34" charset="-122"/>
              </a:rPr>
              <a:t>权限授予与请求的解决方案没有直接联系</a:t>
            </a:r>
          </a:p>
          <a:p>
            <a:pPr lvl="1"/>
            <a:r>
              <a:rPr lang="zh-CN" altLang="en-US">
                <a:latin typeface="Segoe UI" panose="020B0502040204020203" pitchFamily="34" charset="0"/>
                <a:ea typeface="Microsoft YaHei" panose="020B0503020204020204" pitchFamily="34" charset="-122"/>
              </a:rPr>
              <a:t>解决方案的安装与权限授予的批准</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拒绝没有关联</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09342457"/>
      </p:ext>
    </p:extLst>
  </p:cSld>
  <p:clrMapOvr>
    <a:overrideClrMapping bg1="lt1" tx1="dk1" bg2="lt2" tx2="dk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C27B9-6B39-6443-AF49-F5C6B2BF71BE}"/>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向 </a:t>
            </a:r>
            <a:r>
              <a:rPr lang="en-US" altLang="zh-CN" b="1">
                <a:latin typeface="Segoe UI Semibold" panose="020B0702040204020203" pitchFamily="34" charset="0"/>
                <a:ea typeface="Microsoft YaHei" panose="020B0503020204020204" pitchFamily="34" charset="-122"/>
              </a:rPr>
              <a:t>SharePoint Online </a:t>
            </a:r>
            <a:r>
              <a:rPr lang="zh-CN" altLang="en-US" b="1">
                <a:latin typeface="Segoe UI Semibold" panose="020B0702040204020203" pitchFamily="34" charset="0"/>
                <a:ea typeface="Microsoft YaHei" panose="020B0503020204020204" pitchFamily="34" charset="-122"/>
              </a:rPr>
              <a:t>授予权限</a:t>
            </a:r>
            <a:endParaRPr lang="zh-CN" altLang="en-US" b="1" dirty="0">
              <a:latin typeface="Segoe UI Semibold" panose="020B0702040204020203" pitchFamily="34" charset="0"/>
              <a:ea typeface="Microsoft YaHei" panose="020B0503020204020204" pitchFamily="34" charset="-122"/>
            </a:endParaRPr>
          </a:p>
        </p:txBody>
      </p:sp>
      <p:sp>
        <p:nvSpPr>
          <p:cNvPr id="2" name="Text Placeholder 1">
            <a:extLst>
              <a:ext uri="{FF2B5EF4-FFF2-40B4-BE49-F238E27FC236}">
                <a16:creationId xmlns:a16="http://schemas.microsoft.com/office/drawing/2014/main" id="{ED66878A-F13B-0A43-AA8B-3BB29B462411}"/>
              </a:ext>
            </a:extLst>
          </p:cNvPr>
          <p:cNvSpPr>
            <a:spLocks noGrp="1"/>
          </p:cNvSpPr>
          <p:nvPr>
            <p:ph type="body" sz="quarter" idx="10"/>
          </p:nvPr>
        </p:nvSpPr>
        <p:spPr>
          <a:xfrm>
            <a:off x="455272" y="1189495"/>
            <a:ext cx="11346479" cy="2523768"/>
          </a:xfrm>
        </p:spPr>
        <p:txBody>
          <a:bodyPr/>
          <a:lstStyle/>
          <a:p>
            <a:r>
              <a:rPr lang="zh-CN" altLang="en-US">
                <a:latin typeface="Segoe UI" panose="020B0502040204020203" pitchFamily="34" charset="0"/>
                <a:ea typeface="Microsoft YaHei" panose="020B0503020204020204" pitchFamily="34" charset="-122"/>
              </a:rPr>
              <a:t>特殊的 </a:t>
            </a:r>
            <a:r>
              <a:rPr lang="en-US" altLang="zh-CN">
                <a:latin typeface="Segoe UI" panose="020B0502040204020203" pitchFamily="34" charset="0"/>
                <a:ea typeface="Microsoft YaHei" panose="020B0503020204020204" pitchFamily="34" charset="-122"/>
              </a:rPr>
              <a:t>SharePoint Online Azure AD </a:t>
            </a:r>
            <a:r>
              <a:rPr lang="zh-CN" altLang="en-US">
                <a:latin typeface="Segoe UI" panose="020B0502040204020203" pitchFamily="34" charset="0"/>
                <a:ea typeface="Microsoft YaHei" panose="020B0503020204020204" pitchFamily="34" charset="-122"/>
              </a:rPr>
              <a:t>应用可以通过多种方式向资源授予权限。</a:t>
            </a:r>
          </a:p>
          <a:p>
            <a:endParaRPr lang="zh-CN" altLang="en-US">
              <a:latin typeface="Segoe UI" panose="020B0502040204020203" pitchFamily="34" charset="0"/>
              <a:ea typeface="Microsoft YaHei" panose="020B0503020204020204" pitchFamily="34" charset="-122"/>
            </a:endParaRPr>
          </a:p>
          <a:p>
            <a:pPr marL="448193" indent="-448193">
              <a:buFont typeface="+mj-lt"/>
              <a:buAutoNum type="arabicPeriod"/>
            </a:pPr>
            <a:r>
              <a:rPr lang="zh-CN" altLang="en-US">
                <a:latin typeface="Segoe UI" panose="020B0502040204020203" pitchFamily="34" charset="0"/>
                <a:ea typeface="Microsoft YaHei" panose="020B0503020204020204" pitchFamily="34" charset="-122"/>
              </a:rPr>
              <a:t>在解决方案清单中定义 </a:t>
            </a:r>
            <a:r>
              <a:rPr lang="en-US" altLang="zh-CN">
                <a:latin typeface="Segoe UI" panose="020B0502040204020203" pitchFamily="34" charset="0"/>
                <a:ea typeface="Microsoft YaHei" panose="020B0503020204020204" pitchFamily="34" charset="-122"/>
              </a:rPr>
              <a:t>– </a:t>
            </a:r>
            <a:r>
              <a:rPr lang="zh-CN" altLang="en-US">
                <a:latin typeface="Segoe UI" panose="020B0502040204020203" pitchFamily="34" charset="0"/>
                <a:ea typeface="Microsoft YaHei" panose="020B0503020204020204" pitchFamily="34" charset="-122"/>
              </a:rPr>
              <a:t>在部署时通知管理员以批准</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拒绝</a:t>
            </a:r>
          </a:p>
          <a:p>
            <a:pPr marL="448193" indent="-448193">
              <a:buFont typeface="+mj-lt"/>
              <a:buAutoNum type="arabicPeriod"/>
            </a:pPr>
            <a:r>
              <a:rPr lang="en-US" altLang="zh-CN">
                <a:latin typeface="Segoe UI" panose="020B0502040204020203" pitchFamily="34" charset="0"/>
                <a:ea typeface="Microsoft YaHei" panose="020B0503020204020204" pitchFamily="34" charset="-122"/>
              </a:rPr>
              <a:t>PowerShell</a:t>
            </a:r>
            <a:endParaRPr lang="zh-CN" altLang="en-US">
              <a:latin typeface="Segoe UI" panose="020B0502040204020203" pitchFamily="34" charset="0"/>
              <a:ea typeface="Microsoft YaHei" panose="020B0503020204020204" pitchFamily="34" charset="-122"/>
            </a:endParaRPr>
          </a:p>
          <a:p>
            <a:pPr marL="448193" indent="-448193">
              <a:buFont typeface="+mj-lt"/>
              <a:buAutoNum type="arabicPeriod"/>
            </a:pPr>
            <a:r>
              <a:rPr lang="en-US" altLang="zh-CN">
                <a:latin typeface="Segoe UI" panose="020B0502040204020203" pitchFamily="34" charset="0"/>
                <a:ea typeface="Microsoft YaHei" panose="020B0503020204020204" pitchFamily="34" charset="-122"/>
              </a:rPr>
              <a:t>Office 365 CLI</a:t>
            </a:r>
            <a:endParaRPr lang="zh-CN" altLang="en-US">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参考：</a:t>
            </a:r>
            <a:r>
              <a:rPr lang="en-US" altLang="zh-CN">
                <a:latin typeface="Segoe UI" panose="020B0502040204020203" pitchFamily="34" charset="0"/>
                <a:ea typeface="Microsoft YaHei" panose="020B0503020204020204" pitchFamily="34" charset="-122"/>
                <a:hlinkClick r:id="rId4"/>
              </a:rPr>
              <a:t>https://docs.microsoft.com/sharepoint/dev/spfx/use-aadhttpclient</a:t>
            </a:r>
            <a:r>
              <a:rPr lang="zh-CN" altLang="en-US">
                <a:latin typeface="Segoe UI" panose="020B0502040204020203" pitchFamily="34" charset="0"/>
                <a:ea typeface="Microsoft YaHei" panose="020B0503020204020204" pitchFamily="34" charset="-122"/>
              </a:rPr>
              <a:t> </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986270101"/>
      </p:ext>
    </p:extLst>
  </p:cSld>
  <p:clrMapOvr>
    <a:overrideClrMapping bg1="lt1" tx1="dk1" bg2="lt2" tx2="dk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51FCB-A08B-DC49-A19A-48F99EFC6043}"/>
              </a:ext>
            </a:extLst>
          </p:cNvPr>
          <p:cNvSpPr>
            <a:spLocks noGrp="1"/>
          </p:cNvSpPr>
          <p:nvPr>
            <p:ph type="title"/>
          </p:nvPr>
        </p:nvSpPr>
        <p:spPr>
          <a:xfrm>
            <a:off x="442766" y="281935"/>
            <a:ext cx="11306469" cy="403079"/>
          </a:xfrm>
        </p:spPr>
        <p:txBody>
          <a:bodyPr/>
          <a:lstStyle/>
          <a:p>
            <a:r>
              <a:rPr lang="zh-CN" altLang="en-US" b="1">
                <a:latin typeface="Segoe UI Semibold" panose="020B0702040204020203" pitchFamily="34" charset="0"/>
                <a:ea typeface="Microsoft YaHei" panose="020B0503020204020204" pitchFamily="34" charset="-122"/>
              </a:rPr>
              <a:t>工作原理：从 </a:t>
            </a:r>
            <a:r>
              <a:rPr lang="en-US" altLang="zh-CN" b="1">
                <a:latin typeface="Segoe UI Semibold" panose="020B0702040204020203" pitchFamily="34" charset="0"/>
                <a:ea typeface="Microsoft YaHei" panose="020B0503020204020204" pitchFamily="34" charset="-122"/>
              </a:rPr>
              <a:t>SPFx </a:t>
            </a:r>
            <a:r>
              <a:rPr lang="zh-CN" altLang="en-US" b="1">
                <a:latin typeface="Segoe UI Semibold" panose="020B0702040204020203" pitchFamily="34" charset="0"/>
                <a:ea typeface="Microsoft YaHei" panose="020B0503020204020204" pitchFamily="34" charset="-122"/>
              </a:rPr>
              <a:t>调用 </a:t>
            </a:r>
            <a:r>
              <a:rPr lang="en-US" altLang="zh-CN" b="1">
                <a:latin typeface="Segoe UI Semibold" panose="020B0702040204020203" pitchFamily="34" charset="0"/>
                <a:ea typeface="Microsoft YaHei" panose="020B0503020204020204" pitchFamily="34" charset="-122"/>
              </a:rPr>
              <a:t>Azure AD </a:t>
            </a:r>
            <a:r>
              <a:rPr lang="zh-CN" altLang="en-US" b="1">
                <a:latin typeface="Segoe UI Semibold" panose="020B0702040204020203" pitchFamily="34" charset="0"/>
                <a:ea typeface="Microsoft YaHei" panose="020B0503020204020204" pitchFamily="34" charset="-122"/>
              </a:rPr>
              <a:t>保护的 </a:t>
            </a:r>
            <a:r>
              <a:rPr lang="en-US" altLang="zh-CN" b="1">
                <a:latin typeface="Segoe UI Semibold" panose="020B0702040204020203" pitchFamily="34" charset="0"/>
                <a:ea typeface="Microsoft YaHei" panose="020B0503020204020204" pitchFamily="34" charset="-122"/>
              </a:rPr>
              <a:t>REST API</a:t>
            </a:r>
            <a:endParaRPr lang="zh-CN" altLang="en-US" b="1" dirty="0">
              <a:latin typeface="Segoe UI Semibold" panose="020B0702040204020203" pitchFamily="34" charset="0"/>
              <a:ea typeface="Microsoft YaHei" panose="020B0503020204020204" pitchFamily="34" charset="-122"/>
            </a:endParaRPr>
          </a:p>
        </p:txBody>
      </p:sp>
      <p:pic>
        <p:nvPicPr>
          <p:cNvPr id="3" name="Picture 2" descr="图形表示授予权限的过程以及 SharePoint 框架最终如何向 Azure AD 保护的 REST API 提交请求。">
            <a:extLst>
              <a:ext uri="{FF2B5EF4-FFF2-40B4-BE49-F238E27FC236}">
                <a16:creationId xmlns:a16="http://schemas.microsoft.com/office/drawing/2014/main" id="{6BC95221-1191-7A41-BC75-9838D80B33F1}"/>
              </a:ext>
            </a:extLst>
          </p:cNvPr>
          <p:cNvPicPr>
            <a:picLocks noChangeAspect="1"/>
          </p:cNvPicPr>
          <p:nvPr/>
        </p:nvPicPr>
        <p:blipFill>
          <a:blip r:embed="rId4"/>
          <a:stretch>
            <a:fillRect/>
          </a:stretch>
        </p:blipFill>
        <p:spPr>
          <a:xfrm>
            <a:off x="1268909" y="920315"/>
            <a:ext cx="9444461" cy="5017370"/>
          </a:xfrm>
          <a:prstGeom prst="rect">
            <a:avLst/>
          </a:prstGeom>
        </p:spPr>
      </p:pic>
    </p:spTree>
    <p:extLst>
      <p:ext uri="{BB962C8B-B14F-4D97-AF65-F5344CB8AC3E}">
        <p14:creationId xmlns:p14="http://schemas.microsoft.com/office/powerpoint/2010/main" val="941083096"/>
      </p:ext>
    </p:extLst>
  </p:cSld>
  <p:clrMapOvr>
    <a:overrideClrMapping bg1="lt1" tx1="dk1" bg2="lt2" tx2="dk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BA819A-BBF1-6B4E-931B-E498434F1A07}"/>
              </a:ext>
            </a:extLst>
          </p:cNvPr>
          <p:cNvSpPr>
            <a:spLocks noGrp="1"/>
          </p:cNvSpPr>
          <p:nvPr>
            <p:ph type="title"/>
          </p:nvPr>
        </p:nvSpPr>
        <p:spPr>
          <a:xfrm>
            <a:off x="588263" y="247204"/>
            <a:ext cx="11018520" cy="430826"/>
          </a:xfrm>
        </p:spPr>
        <p:txBody>
          <a:bodyPr/>
          <a:lstStyle/>
          <a:p>
            <a:r>
              <a:rPr lang="zh-CN" altLang="en-US" b="1" dirty="0">
                <a:latin typeface="Segoe UI Semibold" panose="020B0702040204020203" pitchFamily="34" charset="0"/>
                <a:ea typeface="Microsoft YaHei" panose="020B0503020204020204" pitchFamily="34" charset="-122"/>
              </a:rPr>
              <a:t>将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包添加到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应用目录</a:t>
            </a:r>
          </a:p>
        </p:txBody>
      </p:sp>
      <p:sp>
        <p:nvSpPr>
          <p:cNvPr id="8" name="Text Placeholder 7">
            <a:extLst>
              <a:ext uri="{FF2B5EF4-FFF2-40B4-BE49-F238E27FC236}">
                <a16:creationId xmlns:a16="http://schemas.microsoft.com/office/drawing/2014/main" id="{6C590F03-7E50-AD4A-A381-ED8F20034532}"/>
              </a:ext>
            </a:extLst>
          </p:cNvPr>
          <p:cNvSpPr>
            <a:spLocks noGrp="1"/>
          </p:cNvSpPr>
          <p:nvPr>
            <p:ph type="body" sz="quarter" idx="10"/>
          </p:nvPr>
        </p:nvSpPr>
        <p:spPr>
          <a:xfrm>
            <a:off x="584201" y="921980"/>
            <a:ext cx="4158280" cy="1268039"/>
          </a:xfrm>
        </p:spPr>
        <p:txBody>
          <a:bodyPr/>
          <a:lstStyle/>
          <a:p>
            <a:r>
              <a:rPr lang="zh-CN" altLang="en-US" dirty="0">
                <a:latin typeface="Segoe UI" panose="020B0502040204020203" pitchFamily="34" charset="0"/>
                <a:ea typeface="Microsoft YaHei" panose="020B0503020204020204" pitchFamily="34" charset="-122"/>
              </a:rPr>
              <a:t>将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包上载到应用目录</a:t>
            </a:r>
          </a:p>
          <a:p>
            <a:endParaRPr lang="zh-CN" altLang="en-US" dirty="0">
              <a:latin typeface="Segoe UI" panose="020B0502040204020203" pitchFamily="34" charset="0"/>
              <a:ea typeface="Microsoft YaHei" panose="020B0503020204020204" pitchFamily="34" charset="-122"/>
            </a:endParaRPr>
          </a:p>
          <a:p>
            <a:pPr lvl="1"/>
            <a:r>
              <a:rPr lang="zh-CN" altLang="en-US" dirty="0">
                <a:latin typeface="Segoe UI" panose="020B0502040204020203" pitchFamily="34" charset="0"/>
                <a:ea typeface="Microsoft YaHei" panose="020B0503020204020204" pitchFamily="34" charset="-122"/>
              </a:rPr>
              <a:t>对话中的额外注释会通知需要的其他步骤</a:t>
            </a:r>
          </a:p>
          <a:p>
            <a:pPr lvl="1"/>
            <a:r>
              <a:rPr lang="zh-CN" altLang="en-US" dirty="0">
                <a:latin typeface="Segoe UI" panose="020B0502040204020203" pitchFamily="34" charset="0"/>
                <a:ea typeface="Microsoft YaHei" panose="020B0503020204020204" pitchFamily="34" charset="-122"/>
              </a:rPr>
              <a:t>虽然应用可以安装在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站点中，但它没有获得访问受 </a:t>
            </a:r>
            <a:r>
              <a:rPr lang="en-US" altLang="zh-CN" dirty="0">
                <a:latin typeface="Segoe UI" panose="020B0502040204020203" pitchFamily="34" charset="0"/>
                <a:ea typeface="Microsoft YaHei" panose="020B0503020204020204" pitchFamily="34" charset="-122"/>
              </a:rPr>
              <a:t>Azure AD </a:t>
            </a:r>
            <a:r>
              <a:rPr lang="zh-CN" altLang="en-US" dirty="0">
                <a:latin typeface="Segoe UI" panose="020B0502040204020203" pitchFamily="34" charset="0"/>
                <a:ea typeface="Microsoft YaHei" panose="020B0503020204020204" pitchFamily="34" charset="-122"/>
              </a:rPr>
              <a:t>保护的资源所需的权限</a:t>
            </a:r>
          </a:p>
        </p:txBody>
      </p:sp>
      <p:pic>
        <p:nvPicPr>
          <p:cNvPr id="3" name="Picture 2" descr="手机屏幕截图&#10;&#10;自动生成的描述&#10;">
            <a:extLst>
              <a:ext uri="{FF2B5EF4-FFF2-40B4-BE49-F238E27FC236}">
                <a16:creationId xmlns:a16="http://schemas.microsoft.com/office/drawing/2014/main" id="{41055624-2E08-0241-8C6F-661E07F80B76}"/>
              </a:ext>
            </a:extLst>
          </p:cNvPr>
          <p:cNvPicPr>
            <a:picLocks noChangeAspect="1"/>
          </p:cNvPicPr>
          <p:nvPr/>
        </p:nvPicPr>
        <p:blipFill>
          <a:blip r:embed="rId4"/>
          <a:stretch>
            <a:fillRect/>
          </a:stretch>
        </p:blipFill>
        <p:spPr>
          <a:xfrm>
            <a:off x="5003028" y="2106466"/>
            <a:ext cx="5447973" cy="3489057"/>
          </a:xfrm>
          <a:prstGeom prst="rect">
            <a:avLst/>
          </a:prstGeom>
        </p:spPr>
      </p:pic>
    </p:spTree>
    <p:extLst>
      <p:ext uri="{BB962C8B-B14F-4D97-AF65-F5344CB8AC3E}">
        <p14:creationId xmlns:p14="http://schemas.microsoft.com/office/powerpoint/2010/main" val="2097426381"/>
      </p:ext>
    </p:extLst>
  </p:cSld>
  <p:clrMapOvr>
    <a:overrideClrMapping bg1="lt1" tx1="dk1" bg2="lt2" tx2="dk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6908-7459-8A43-87E4-1BEE3948D542}"/>
              </a:ext>
            </a:extLst>
          </p:cNvPr>
          <p:cNvSpPr>
            <a:spLocks noGrp="1"/>
          </p:cNvSpPr>
          <p:nvPr>
            <p:ph type="title"/>
          </p:nvPr>
        </p:nvSpPr>
        <p:spPr>
          <a:xfrm>
            <a:off x="455995" y="369396"/>
            <a:ext cx="11306469" cy="403079"/>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SharePoint Online API </a:t>
            </a:r>
            <a:r>
              <a:rPr lang="zh-CN" altLang="en-US" b="1" dirty="0">
                <a:latin typeface="Segoe UI Semibold" panose="020B0702040204020203" pitchFamily="34" charset="0"/>
                <a:ea typeface="Microsoft YaHei" panose="020B0503020204020204" pitchFamily="34" charset="-122"/>
              </a:rPr>
              <a:t>管理页面批准</a:t>
            </a:r>
            <a:r>
              <a:rPr lang="en-US" altLang="zh-CN" b="1" dirty="0">
                <a:latin typeface="Segoe UI Semibold" panose="020B0702040204020203" pitchFamily="34" charset="0"/>
                <a:ea typeface="Microsoft YaHei" panose="020B0503020204020204" pitchFamily="34" charset="-122"/>
              </a:rPr>
              <a:t>/</a:t>
            </a:r>
            <a:r>
              <a:rPr lang="zh-CN" altLang="en-US" b="1" dirty="0">
                <a:latin typeface="Segoe UI Semibold" panose="020B0702040204020203" pitchFamily="34" charset="0"/>
                <a:ea typeface="Microsoft YaHei" panose="020B0503020204020204" pitchFamily="34" charset="-122"/>
              </a:rPr>
              <a:t>拒绝</a:t>
            </a:r>
          </a:p>
        </p:txBody>
      </p:sp>
      <p:pic>
        <p:nvPicPr>
          <p:cNvPr id="4" name="Picture 3" descr="社交媒体帖子屏幕截图&#10;&#10;自动生成的描述&#10;">
            <a:extLst>
              <a:ext uri="{FF2B5EF4-FFF2-40B4-BE49-F238E27FC236}">
                <a16:creationId xmlns:a16="http://schemas.microsoft.com/office/drawing/2014/main" id="{9905DC46-D4CC-44D5-8E06-1E968949A7D9}"/>
              </a:ext>
            </a:extLst>
          </p:cNvPr>
          <p:cNvPicPr>
            <a:picLocks noChangeAspect="1"/>
          </p:cNvPicPr>
          <p:nvPr/>
        </p:nvPicPr>
        <p:blipFill>
          <a:blip r:embed="rId4"/>
          <a:stretch>
            <a:fillRect/>
          </a:stretch>
        </p:blipFill>
        <p:spPr>
          <a:xfrm>
            <a:off x="463865" y="962412"/>
            <a:ext cx="11314339" cy="4430313"/>
          </a:xfrm>
          <a:prstGeom prst="rect">
            <a:avLst/>
          </a:prstGeom>
        </p:spPr>
      </p:pic>
    </p:spTree>
    <p:extLst>
      <p:ext uri="{BB962C8B-B14F-4D97-AF65-F5344CB8AC3E}">
        <p14:creationId xmlns:p14="http://schemas.microsoft.com/office/powerpoint/2010/main" val="896392242"/>
      </p:ext>
    </p:extLst>
  </p:cSld>
  <p:clrMapOvr>
    <a:overrideClrMapping bg1="lt1" tx1="dk1" bg2="lt2" tx2="dk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6908-7459-8A43-87E4-1BEE3948D542}"/>
              </a:ext>
            </a:extLst>
          </p:cNvPr>
          <p:cNvSpPr>
            <a:spLocks noGrp="1"/>
          </p:cNvSpPr>
          <p:nvPr>
            <p:ph type="title"/>
          </p:nvPr>
        </p:nvSpPr>
        <p:spPr>
          <a:xfrm>
            <a:off x="431833" y="372549"/>
            <a:ext cx="10129194" cy="397545"/>
          </a:xfrm>
        </p:spPr>
        <p:txBody>
          <a:bodyPr/>
          <a:lstStyle/>
          <a:p>
            <a:r>
              <a:rPr lang="zh-CN" altLang="en-US" b="1">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SharePoint Online API </a:t>
            </a:r>
            <a:r>
              <a:rPr lang="zh-CN" altLang="en-US" b="1" dirty="0">
                <a:latin typeface="Segoe UI Semibold" panose="020B0702040204020203" pitchFamily="34" charset="0"/>
                <a:ea typeface="Microsoft YaHei" panose="020B0503020204020204" pitchFamily="34" charset="-122"/>
              </a:rPr>
              <a:t>管理页面批准</a:t>
            </a:r>
            <a:r>
              <a:rPr lang="en-US" altLang="zh-CN" b="1" dirty="0">
                <a:latin typeface="Segoe UI Semibold" panose="020B0702040204020203" pitchFamily="34" charset="0"/>
                <a:ea typeface="Microsoft YaHei" panose="020B0503020204020204" pitchFamily="34" charset="-122"/>
              </a:rPr>
              <a:t>/</a:t>
            </a:r>
            <a:r>
              <a:rPr lang="zh-CN" altLang="en-US" b="1" dirty="0">
                <a:latin typeface="Segoe UI Semibold" panose="020B0702040204020203" pitchFamily="34" charset="0"/>
                <a:ea typeface="Microsoft YaHei" panose="020B0503020204020204" pitchFamily="34" charset="-122"/>
              </a:rPr>
              <a:t>拒绝</a:t>
            </a:r>
          </a:p>
        </p:txBody>
      </p:sp>
      <p:pic>
        <p:nvPicPr>
          <p:cNvPr id="4" name="Picture 3" descr="社交媒体帖子屏幕截图&#10;&#10;自动生成的描述&#10;">
            <a:extLst>
              <a:ext uri="{FF2B5EF4-FFF2-40B4-BE49-F238E27FC236}">
                <a16:creationId xmlns:a16="http://schemas.microsoft.com/office/drawing/2014/main" id="{F4C7B664-4747-4201-B361-7F06E9973526}"/>
              </a:ext>
            </a:extLst>
          </p:cNvPr>
          <p:cNvPicPr>
            <a:picLocks noChangeAspect="1"/>
          </p:cNvPicPr>
          <p:nvPr/>
        </p:nvPicPr>
        <p:blipFill>
          <a:blip r:embed="rId4"/>
          <a:stretch>
            <a:fillRect/>
          </a:stretch>
        </p:blipFill>
        <p:spPr>
          <a:xfrm>
            <a:off x="3649837" y="965852"/>
            <a:ext cx="4436006" cy="4576479"/>
          </a:xfrm>
          <a:prstGeom prst="rect">
            <a:avLst/>
          </a:prstGeom>
        </p:spPr>
      </p:pic>
    </p:spTree>
    <p:extLst>
      <p:ext uri="{BB962C8B-B14F-4D97-AF65-F5344CB8AC3E}">
        <p14:creationId xmlns:p14="http://schemas.microsoft.com/office/powerpoint/2010/main" val="1632912546"/>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在 </a:t>
            </a:r>
            <a:r>
              <a:rPr lang="en-US" altLang="zh-CN" b="1" spc="0" dirty="0">
                <a:latin typeface="Segoe UI Semibold" panose="020B0702040204020203" pitchFamily="34" charset="0"/>
                <a:ea typeface="Microsoft YaHei" panose="020B0503020204020204" pitchFamily="34" charset="-122"/>
              </a:rPr>
              <a:t>SharePoint </a:t>
            </a:r>
            <a:r>
              <a:rPr lang="zh-CN" altLang="en-US" b="1" spc="0" dirty="0">
                <a:latin typeface="Segoe UI Semibold" panose="020B0702040204020203" pitchFamily="34" charset="0"/>
                <a:ea typeface="Microsoft YaHei" panose="020B0503020204020204" pitchFamily="34" charset="-122"/>
              </a:rPr>
              <a:t>框架解决方案中调用微软图形</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5741922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6517038" cy="1685526"/>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利用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和第三方 </a:t>
            </a:r>
            <a:r>
              <a:rPr kumimoji="0" lang="en-US" altLang="zh-CN"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API</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从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SharePoint Framework </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组件调用 </a:t>
            </a:r>
            <a:r>
              <a:rPr kumimoji="0" lang="en-US" altLang="zh-CN"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Microsoft Graph</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576142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471317" y="2584156"/>
            <a:ext cx="2054907" cy="1689693"/>
          </a:xfrm>
        </p:spPr>
        <p:txBody>
          <a:bodyPr/>
          <a:lstStyle/>
          <a:p>
            <a:r>
              <a:rPr lang="zh-CN" altLang="en-US" b="1" spc="0" dirty="0">
                <a:latin typeface="Segoe UI Semibold" panose="020B0702040204020203" pitchFamily="34" charset="0"/>
                <a:ea typeface="Microsoft YaHei" panose="020B0503020204020204" pitchFamily="34" charset="-122"/>
              </a:rPr>
              <a:t>使用 </a:t>
            </a:r>
            <a:r>
              <a:rPr lang="en-US" altLang="zh-CN" b="1" spc="0" dirty="0">
                <a:latin typeface="Segoe UI Semibold" panose="020B0702040204020203" pitchFamily="34" charset="0"/>
                <a:ea typeface="Microsoft YaHei" panose="020B0503020204020204" pitchFamily="34" charset="-122"/>
              </a:rPr>
              <a:t>SPFx </a:t>
            </a:r>
            <a:r>
              <a:rPr lang="zh-CN" altLang="en-US" b="1" spc="0" dirty="0">
                <a:latin typeface="Segoe UI Semibold" panose="020B0702040204020203" pitchFamily="34" charset="0"/>
                <a:ea typeface="Microsoft YaHei" panose="020B0503020204020204" pitchFamily="34" charset="-122"/>
              </a:rPr>
              <a:t>构建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自定义项</a:t>
            </a:r>
            <a:endParaRPr lang="zh-CN" altLang="en-US" b="1" dirty="0">
              <a:latin typeface="Segoe UI Semibold" panose="020B07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B60E4530-32CB-46EA-9CC0-8B2812B9B661}"/>
              </a:ext>
            </a:extLst>
          </p:cNvPr>
          <p:cNvSpPr txBox="1"/>
          <p:nvPr/>
        </p:nvSpPr>
        <p:spPr>
          <a:xfrm>
            <a:off x="3645842" y="2523821"/>
            <a:ext cx="7962389" cy="1086259"/>
          </a:xfrm>
          <a:prstGeom prst="rect">
            <a:avLst/>
          </a:prstGeom>
          <a:noFill/>
        </p:spPr>
        <p:txBody>
          <a:bodyPr wrap="square" lIns="0" tIns="0" rIns="0" bIns="0" rtlCol="0">
            <a:spAutoFit/>
          </a:bodyPr>
          <a:lstStyle/>
          <a:p>
            <a:pPr marL="336145" indent="-336145" defTabSz="914367">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将 </a:t>
            </a:r>
            <a:r>
              <a:rPr lang="en-US" altLang="zh-CN" sz="2353" dirty="0">
                <a:solidFill>
                  <a:srgbClr val="1A1A1A"/>
                </a:solidFill>
                <a:latin typeface="Segoe UI" panose="020B0502040204020203" pitchFamily="34" charset="0"/>
                <a:ea typeface="Microsoft YaHei" panose="020B0503020204020204" pitchFamily="34" charset="-122"/>
              </a:rPr>
              <a:t>SPFx Web </a:t>
            </a:r>
            <a:r>
              <a:rPr lang="zh-CN" altLang="en-US" sz="2353" dirty="0">
                <a:solidFill>
                  <a:srgbClr val="1A1A1A"/>
                </a:solidFill>
                <a:latin typeface="Segoe UI" panose="020B0502040204020203" pitchFamily="34" charset="0"/>
                <a:ea typeface="Microsoft YaHei" panose="020B0503020204020204" pitchFamily="34" charset="-122"/>
              </a:rPr>
              <a:t>部件部署为 </a:t>
            </a: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选项卡</a:t>
            </a:r>
          </a:p>
          <a:p>
            <a:pPr marL="336145" indent="-336145" defTabSz="914367">
              <a:spcBef>
                <a:spcPct val="0"/>
              </a:spcBef>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rPr>
              <a:t>为 </a:t>
            </a:r>
            <a:r>
              <a:rPr lang="en-US" altLang="zh-CN" sz="2353" dirty="0">
                <a:solidFill>
                  <a:srgbClr val="1A1A1A"/>
                </a:solidFill>
                <a:latin typeface="Segoe UI" panose="020B0502040204020203" pitchFamily="34" charset="0"/>
                <a:ea typeface="Microsoft YaHei" panose="020B0503020204020204" pitchFamily="34" charset="-122"/>
              </a:rPr>
              <a:t>SharePoint Online </a:t>
            </a:r>
            <a:r>
              <a:rPr lang="zh-CN" altLang="en-US" sz="2353" dirty="0">
                <a:solidFill>
                  <a:srgbClr val="1A1A1A"/>
                </a:solidFill>
                <a:latin typeface="Segoe UI" panose="020B0502040204020203" pitchFamily="34" charset="0"/>
                <a:ea typeface="Microsoft YaHei" panose="020B0503020204020204" pitchFamily="34" charset="-122"/>
              </a:rPr>
              <a:t>和 </a:t>
            </a: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创建 </a:t>
            </a:r>
            <a:r>
              <a:rPr lang="en-US" altLang="zh-CN" sz="2353" dirty="0">
                <a:solidFill>
                  <a:srgbClr val="1A1A1A"/>
                </a:solidFill>
                <a:latin typeface="Segoe UI" panose="020B0502040204020203" pitchFamily="34" charset="0"/>
                <a:ea typeface="Microsoft YaHei" panose="020B0503020204020204" pitchFamily="34" charset="-122"/>
              </a:rPr>
              <a:t>web </a:t>
            </a:r>
            <a:r>
              <a:rPr lang="zh-CN" altLang="en-US" sz="2353" dirty="0">
                <a:solidFill>
                  <a:srgbClr val="1A1A1A"/>
                </a:solidFill>
                <a:latin typeface="Segoe UI" panose="020B0502040204020203" pitchFamily="34" charset="0"/>
                <a:ea typeface="Microsoft YaHei" panose="020B0503020204020204" pitchFamily="34" charset="-122"/>
              </a:rPr>
              <a:t>部件</a:t>
            </a:r>
          </a:p>
          <a:p>
            <a:pPr marL="336145" indent="-336145" defTabSz="914367">
              <a:spcBef>
                <a:spcPct val="0"/>
              </a:spcBef>
              <a:buFont typeface="Arial" panose="020B0604020202020204" pitchFamily="34" charset="0"/>
              <a:buChar char="•"/>
            </a:pP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选项卡中的客户端 </a:t>
            </a:r>
            <a:r>
              <a:rPr lang="en-US" altLang="zh-CN" sz="2353" dirty="0">
                <a:solidFill>
                  <a:srgbClr val="1A1A1A"/>
                </a:solidFill>
                <a:latin typeface="Segoe UI" panose="020B0502040204020203" pitchFamily="34" charset="0"/>
                <a:ea typeface="Microsoft YaHei" panose="020B0503020204020204" pitchFamily="34" charset="-122"/>
              </a:rPr>
              <a:t>Web </a:t>
            </a:r>
            <a:r>
              <a:rPr lang="zh-CN" altLang="en-US" sz="2353" dirty="0">
                <a:solidFill>
                  <a:srgbClr val="1A1A1A"/>
                </a:solidFill>
                <a:latin typeface="Segoe UI" panose="020B0502040204020203" pitchFamily="34" charset="0"/>
                <a:ea typeface="Microsoft YaHei" panose="020B0503020204020204" pitchFamily="34" charset="-122"/>
              </a:rPr>
              <a:t>部件设置</a:t>
            </a:r>
          </a:p>
        </p:txBody>
      </p:sp>
    </p:spTree>
    <p:extLst>
      <p:ext uri="{BB962C8B-B14F-4D97-AF65-F5344CB8AC3E}">
        <p14:creationId xmlns:p14="http://schemas.microsoft.com/office/powerpoint/2010/main" val="917742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Arrow Connector 31" descr=" 表示时间从 2001 到 2006 再到未来的箭头"/>
          <p:cNvCxnSpPr/>
          <p:nvPr/>
        </p:nvCxnSpPr>
        <p:spPr>
          <a:xfrm flipV="1">
            <a:off x="221232" y="3598060"/>
            <a:ext cx="11703849" cy="36253"/>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355845"/>
            <a:ext cx="11018520" cy="430826"/>
          </a:xfrm>
        </p:spPr>
        <p:txBody>
          <a:bodyPr/>
          <a:lstStyle/>
          <a:p>
            <a:r>
              <a:rPr lang="en-US" altLang="zh-CN" b="1" dirty="0">
                <a:latin typeface="Segoe UI Semibold" panose="020B0702040204020203" pitchFamily="34" charset="0"/>
                <a:ea typeface="Microsoft YaHei" panose="020B0503020204020204" pitchFamily="34" charset="-122"/>
              </a:rPr>
              <a:t>SharePoint UX – </a:t>
            </a:r>
            <a:r>
              <a:rPr lang="zh-CN" altLang="en-US" b="1" dirty="0">
                <a:latin typeface="Segoe UI Semibold" panose="020B0702040204020203" pitchFamily="34" charset="0"/>
                <a:ea typeface="Microsoft YaHei" panose="020B0503020204020204" pitchFamily="34" charset="-122"/>
              </a:rPr>
              <a:t>经历多个版本的发展</a:t>
            </a:r>
          </a:p>
        </p:txBody>
      </p:sp>
      <p:grpSp>
        <p:nvGrpSpPr>
          <p:cNvPr id="3" name="Group 2" descr="Graphic 显示了 SharePoint 用户体验在不同版本中的演变。">
            <a:extLst>
              <a:ext uri="{FF2B5EF4-FFF2-40B4-BE49-F238E27FC236}">
                <a16:creationId xmlns:a16="http://schemas.microsoft.com/office/drawing/2014/main" id="{B8DBE474-60F2-4642-90A5-E9A61B175C90}"/>
              </a:ext>
            </a:extLst>
          </p:cNvPr>
          <p:cNvGrpSpPr/>
          <p:nvPr/>
        </p:nvGrpSpPr>
        <p:grpSpPr>
          <a:xfrm>
            <a:off x="321919" y="1164182"/>
            <a:ext cx="11603162" cy="4548107"/>
            <a:chOff x="328373" y="1187029"/>
            <a:chExt cx="11835830" cy="4639306"/>
          </a:xfrm>
        </p:grpSpPr>
        <p:grpSp>
          <p:nvGrpSpPr>
            <p:cNvPr id="57" name="Group 56"/>
            <p:cNvGrpSpPr/>
            <p:nvPr/>
          </p:nvGrpSpPr>
          <p:grpSpPr>
            <a:xfrm>
              <a:off x="5852240" y="1230447"/>
              <a:ext cx="1356699" cy="4438915"/>
              <a:chOff x="5852240" y="1464618"/>
              <a:chExt cx="1356699" cy="4438915"/>
            </a:xfrm>
          </p:grpSpPr>
          <p:sp>
            <p:nvSpPr>
              <p:cNvPr id="11" name="Flowchart: Connector 10">
                <a:extLst>
                  <a:ext uri="{C183D7F6-B498-43B3-948B-1728B52AA6E4}">
                    <adec:decorative xmlns:adec="http://schemas.microsoft.com/office/drawing/2017/decorative" val="1"/>
                  </a:ext>
                </a:extLst>
              </p:cNvPr>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2009</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9" name="TextBox 28"/>
              <p:cNvSpPr txBox="1"/>
              <p:nvPr/>
            </p:nvSpPr>
            <p:spPr>
              <a:xfrm>
                <a:off x="5852240" y="2457944"/>
                <a:ext cx="1144669"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2010</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8" name="TextBox 77"/>
              <p:cNvSpPr txBox="1"/>
              <p:nvPr/>
            </p:nvSpPr>
            <p:spPr>
              <a:xfrm>
                <a:off x="5852240" y="4287915"/>
                <a:ext cx="1356699" cy="1615618"/>
              </a:xfrm>
              <a:prstGeom prst="rect">
                <a:avLst/>
              </a:prstGeom>
              <a:noFill/>
            </p:spPr>
            <p:txBody>
              <a:bodyPr wrap="square" lIns="179285" tIns="143428" rIns="179285" bIns="143428" rtlCol="0">
                <a:spAutoFit/>
              </a:bodyPr>
              <a:lstStyle/>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快速收购</a:t>
                </a:r>
              </a:p>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共享服务（如分类学）</a:t>
                </a:r>
              </a:p>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首次使用 </a:t>
                </a: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XSL </a:t>
                </a: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进行客户端渲染</a:t>
                </a:r>
              </a:p>
            </p:txBody>
          </p:sp>
          <p:pic>
            <p:nvPicPr>
              <p:cNvPr id="1026" name="Picture 2" descr="SharePoint 2010 徽标的图像效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207491"/>
              <a:ext cx="1582103" cy="3529516"/>
              <a:chOff x="4010951" y="1441662"/>
              <a:chExt cx="1582103" cy="3529516"/>
            </a:xfrm>
          </p:grpSpPr>
          <p:sp>
            <p:nvSpPr>
              <p:cNvPr id="9" name="Flowchart: Connector 8">
                <a:extLst>
                  <a:ext uri="{C183D7F6-B498-43B3-948B-1728B52AA6E4}">
                    <adec:decorative xmlns:adec="http://schemas.microsoft.com/office/drawing/2017/decorative" val="1"/>
                  </a:ext>
                </a:extLst>
              </p:cNvPr>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sp>
            <p:nvSpPr>
              <p:cNvPr id="10" name="TextBox 9"/>
              <p:cNvSpPr txBox="1"/>
              <p:nvPr/>
            </p:nvSpPr>
            <p:spPr>
              <a:xfrm>
                <a:off x="4010951" y="2908940"/>
                <a:ext cx="1156376" cy="659161"/>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2006</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7" name="TextBox 26"/>
              <p:cNvSpPr txBox="1"/>
              <p:nvPr/>
            </p:nvSpPr>
            <p:spPr>
              <a:xfrm>
                <a:off x="4010951" y="2432775"/>
                <a:ext cx="1582103"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Office 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2007</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7" name="TextBox 76"/>
              <p:cNvSpPr txBox="1"/>
              <p:nvPr/>
            </p:nvSpPr>
            <p:spPr>
              <a:xfrm>
                <a:off x="4010951" y="4287914"/>
                <a:ext cx="1577032" cy="683264"/>
              </a:xfrm>
              <a:prstGeom prst="rect">
                <a:avLst/>
              </a:prstGeom>
              <a:noFill/>
            </p:spPr>
            <p:txBody>
              <a:bodyPr wrap="square" lIns="179285" tIns="143428" rIns="179285" bIns="143428" rtlCol="0">
                <a:spAutoFit/>
              </a:bodyPr>
              <a:lstStyle/>
              <a:p>
                <a:pPr defTabSz="914367">
                  <a:lnSpc>
                    <a:spcPct val="90000"/>
                  </a:lnSpc>
                  <a:spcAft>
                    <a:spcPts val="588"/>
                  </a:spcAft>
                </a:pP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SharePoint </a:t>
                </a:r>
                <a:b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b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发布</a:t>
                </a:r>
              </a:p>
            </p:txBody>
          </p:sp>
          <p:pic>
            <p:nvPicPr>
              <p:cNvPr id="1028" name="Picture 4" descr="SharePoint 2007 徽标的图像效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239002"/>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2003</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Portal Server 2003</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 name="Flowchart: Connector 6">
                <a:extLst>
                  <a:ext uri="{C183D7F6-B498-43B3-948B-1728B52AA6E4}">
                    <adec:decorative xmlns:adec="http://schemas.microsoft.com/office/drawing/2017/decorative" val="1"/>
                  </a:ext>
                </a:extLst>
              </p:cNvPr>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dirty="0">
                  <a:solidFill>
                    <a:srgbClr val="FFFFFF"/>
                  </a:solidFill>
                  <a:latin typeface="Segoe UI" panose="020B0502040204020203" pitchFamily="34" charset="0"/>
                  <a:ea typeface="Microsoft YaHei" panose="020B0503020204020204" pitchFamily="34" charset="-122"/>
                </a:endParaRPr>
              </a:p>
            </p:txBody>
          </p:sp>
          <p:sp>
            <p:nvSpPr>
              <p:cNvPr id="76" name="TextBox 75"/>
              <p:cNvSpPr txBox="1"/>
              <p:nvPr/>
            </p:nvSpPr>
            <p:spPr>
              <a:xfrm>
                <a:off x="2169662" y="4287914"/>
                <a:ext cx="1509627" cy="1031051"/>
              </a:xfrm>
              <a:prstGeom prst="rect">
                <a:avLst/>
              </a:prstGeom>
              <a:noFill/>
            </p:spPr>
            <p:txBody>
              <a:bodyPr wrap="square" lIns="179285" tIns="143428" rIns="179285" bIns="143428" rtlCol="0">
                <a:spAutoFit/>
              </a:bodyPr>
              <a:lstStyle/>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ASP.NET</a:t>
                </a: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Web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部件</a:t>
                </a: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CAML</a:t>
                </a:r>
                <a:endPar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pic>
            <p:nvPicPr>
              <p:cNvPr id="64" name="Picture 4" descr="SharePoint 2007 徽标的图像效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407148"/>
              <a:ext cx="1800000" cy="3871546"/>
              <a:chOff x="328373" y="1641319"/>
              <a:chExt cx="1800000" cy="3871546"/>
            </a:xfrm>
          </p:grpSpPr>
          <p:sp>
            <p:nvSpPr>
              <p:cNvPr id="5" name="Flowchart: Connector 4">
                <a:extLst>
                  <a:ext uri="{C183D7F6-B498-43B3-948B-1728B52AA6E4}">
                    <adec:decorative xmlns:adec="http://schemas.microsoft.com/office/drawing/2017/decorative" val="1"/>
                  </a:ext>
                </a:extLst>
              </p:cNvPr>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dirty="0">
                  <a:solidFill>
                    <a:srgbClr val="FFFFFF"/>
                  </a:solidFill>
                  <a:latin typeface="Segoe UI" panose="020B0502040204020203" pitchFamily="34" charset="0"/>
                  <a:ea typeface="Microsoft YaHei" panose="020B0503020204020204" pitchFamily="34" charset="-122"/>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2001</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23" name="TextBox 22"/>
              <p:cNvSpPr txBox="1"/>
              <p:nvPr/>
            </p:nvSpPr>
            <p:spPr>
              <a:xfrm>
                <a:off x="328373" y="2437503"/>
                <a:ext cx="1697839" cy="542399"/>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Portal Server 2001</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39" name="TextBox 38"/>
              <p:cNvSpPr txBox="1"/>
              <p:nvPr/>
            </p:nvSpPr>
            <p:spPr>
              <a:xfrm>
                <a:off x="328373" y="4287914"/>
                <a:ext cx="1509627" cy="1224951"/>
              </a:xfrm>
              <a:prstGeom prst="rect">
                <a:avLst/>
              </a:prstGeom>
              <a:noFill/>
            </p:spPr>
            <p:txBody>
              <a:bodyPr wrap="square" lIns="179285" tIns="143428" rIns="179285" bIns="143428" rtlCol="0">
                <a:spAutoFit/>
              </a:bodyPr>
              <a:lstStyle/>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ASP</a:t>
                </a: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早期服务器小组件技术</a:t>
                </a: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单箱</a:t>
                </a:r>
                <a:endPar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pic>
            <p:nvPicPr>
              <p:cNvPr id="1030" name="Picture 6" descr="SharePoint 2001 徽标的图像效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3" y="1187029"/>
              <a:ext cx="1981087" cy="3743768"/>
              <a:chOff x="7693533" y="1421200"/>
              <a:chExt cx="1981087" cy="3743768"/>
            </a:xfrm>
          </p:grpSpPr>
          <p:sp>
            <p:nvSpPr>
              <p:cNvPr id="41" name="TextBox 40"/>
              <p:cNvSpPr txBox="1"/>
              <p:nvPr/>
            </p:nvSpPr>
            <p:spPr>
              <a:xfrm>
                <a:off x="7693534" y="2922308"/>
                <a:ext cx="1082794" cy="659161"/>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2012</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44" name="TextBox 43"/>
              <p:cNvSpPr txBox="1"/>
              <p:nvPr/>
            </p:nvSpPr>
            <p:spPr>
              <a:xfrm>
                <a:off x="7693534" y="2436149"/>
                <a:ext cx="1144669"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2013</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45" name="TextBox 44"/>
              <p:cNvSpPr txBox="1"/>
              <p:nvPr/>
            </p:nvSpPr>
            <p:spPr>
              <a:xfrm>
                <a:off x="7693533" y="4287914"/>
                <a:ext cx="1981087" cy="877054"/>
              </a:xfrm>
              <a:prstGeom prst="rect">
                <a:avLst/>
              </a:prstGeom>
              <a:noFill/>
            </p:spPr>
            <p:txBody>
              <a:bodyPr wrap="square" lIns="179285" tIns="143428" rIns="179285" bIns="143428" rtlCol="0">
                <a:spAutoFit/>
              </a:bodyPr>
              <a:lstStyle/>
              <a:p>
                <a:pPr defTabSz="914367">
                  <a:lnSpc>
                    <a:spcPct val="90000"/>
                  </a:lnSpc>
                  <a:spcAft>
                    <a:spcPts val="588"/>
                  </a:spcAft>
                </a:pP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搜索驱动的出版网站添加了客户端渲染，如 </a:t>
                </a: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CBS</a:t>
                </a: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t>
                </a:r>
                <a:r>
                  <a:rPr lang="en-US" altLang="zh-CN"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MDS </a:t>
                </a:r>
                <a:r>
                  <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等。</a:t>
                </a:r>
              </a:p>
            </p:txBody>
          </p:sp>
          <p:pic>
            <p:nvPicPr>
              <p:cNvPr id="61" name="Picture 60">
                <a:extLst>
                  <a:ext uri="{C183D7F6-B498-43B3-948B-1728B52AA6E4}">
                    <adec:decorative xmlns:adec="http://schemas.microsoft.com/office/drawing/2017/decorative" val="1"/>
                  </a:ext>
                </a:extLst>
              </p:cNvPr>
              <p:cNvPicPr>
                <a:picLocks noChangeAspect="1"/>
              </p:cNvPicPr>
              <p:nvPr/>
            </p:nvPicPr>
            <p:blipFill rotWithShape="1">
              <a:blip r:embed="rId7"/>
              <a:srcRect r="63118"/>
              <a:stretch/>
            </p:blipFill>
            <p:spPr>
              <a:xfrm>
                <a:off x="7693534" y="1421200"/>
                <a:ext cx="1048843" cy="1069821"/>
              </a:xfrm>
              <a:prstGeom prst="rect">
                <a:avLst/>
              </a:prstGeom>
            </p:spPr>
          </p:pic>
          <p:sp>
            <p:nvSpPr>
              <p:cNvPr id="66" name="Flowchart: Connector 65">
                <a:extLst>
                  <a:ext uri="{C183D7F6-B498-43B3-948B-1728B52AA6E4}">
                    <adec:decorative xmlns:adec="http://schemas.microsoft.com/office/drawing/2017/decorative" val="1"/>
                  </a:ext>
                </a:extLst>
              </p:cNvPr>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grpSp>
        <p:grpSp>
          <p:nvGrpSpPr>
            <p:cNvPr id="63" name="Group 62"/>
            <p:cNvGrpSpPr/>
            <p:nvPr/>
          </p:nvGrpSpPr>
          <p:grpSpPr>
            <a:xfrm>
              <a:off x="9674621" y="1212421"/>
              <a:ext cx="2489582" cy="4613914"/>
              <a:chOff x="9534817" y="1446592"/>
              <a:chExt cx="2489582" cy="4613914"/>
            </a:xfrm>
          </p:grpSpPr>
          <p:sp>
            <p:nvSpPr>
              <p:cNvPr id="14" name="TextBox 13"/>
              <p:cNvSpPr txBox="1"/>
              <p:nvPr/>
            </p:nvSpPr>
            <p:spPr>
              <a:xfrm>
                <a:off x="9534817" y="2923661"/>
                <a:ext cx="1521571" cy="657231"/>
              </a:xfrm>
              <a:prstGeom prst="rect">
                <a:avLst/>
              </a:prstGeom>
              <a:noFill/>
            </p:spPr>
            <p:txBody>
              <a:bodyPr wrap="none" rtlCol="0">
                <a:spAutoFit/>
              </a:bodyPr>
              <a:lstStyle/>
              <a:p>
                <a:pPr defTabSz="914188"/>
                <a:r>
                  <a:rPr lang="en-US" altLang="zh-CN" sz="3599">
                    <a:solidFill>
                      <a:srgbClr val="0D0D0D"/>
                    </a:solidFill>
                    <a:latin typeface="Segoe UI Light" panose="020B0502040204020203" pitchFamily="34" charset="0"/>
                    <a:ea typeface="Microsoft YaHei" panose="020B0503020204020204" pitchFamily="34" charset="-122"/>
                  </a:rPr>
                  <a:t>2016 …</a:t>
                </a:r>
                <a:endParaRPr lang="en-US" altLang="zh-CN" sz="3599" dirty="0">
                  <a:solidFill>
                    <a:srgbClr val="0D0D0D"/>
                  </a:solidFill>
                  <a:latin typeface="Segoe UI Light" panose="020B0502040204020203" pitchFamily="34" charset="0"/>
                  <a:ea typeface="Microsoft YaHei" panose="020B0503020204020204" pitchFamily="34" charset="-122"/>
                </a:endParaRPr>
              </a:p>
            </p:txBody>
          </p:sp>
          <p:sp>
            <p:nvSpPr>
              <p:cNvPr id="31" name="TextBox 30"/>
              <p:cNvSpPr txBox="1"/>
              <p:nvPr/>
            </p:nvSpPr>
            <p:spPr>
              <a:xfrm>
                <a:off x="9534817" y="2437502"/>
                <a:ext cx="1666280" cy="533712"/>
              </a:xfrm>
              <a:prstGeom prst="rect">
                <a:avLst/>
              </a:prstGeom>
              <a:noFill/>
            </p:spPr>
            <p:txBody>
              <a:bodyPr wrap="none" rtlCol="0">
                <a:spAutoFit/>
              </a:bodyPr>
              <a:lstStyle/>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SharePoint</a:t>
                </a:r>
              </a:p>
              <a:p>
                <a:pPr defTabSz="914188"/>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Server 2016</a:t>
                </a:r>
                <a:r>
                  <a:rPr lang="zh-CN" altLang="en-US" sz="1400">
                    <a:solidFill>
                      <a:srgbClr val="000000">
                        <a:lumMod val="65000"/>
                        <a:lumOff val="35000"/>
                      </a:srgbClr>
                    </a:solidFill>
                    <a:latin typeface="Segoe UI" panose="020B0502040204020203" pitchFamily="34" charset="0"/>
                    <a:ea typeface="Microsoft YaHei" panose="020B0503020204020204" pitchFamily="34" charset="-122"/>
                  </a:rPr>
                  <a:t>，</a:t>
                </a:r>
                <a:r>
                  <a:rPr lang="en-US" altLang="zh-CN" sz="1400">
                    <a:solidFill>
                      <a:srgbClr val="000000">
                        <a:lumMod val="65000"/>
                        <a:lumOff val="35000"/>
                      </a:srgbClr>
                    </a:solidFill>
                    <a:latin typeface="Segoe UI" panose="020B0502040204020203" pitchFamily="34" charset="0"/>
                    <a:ea typeface="Microsoft YaHei" panose="020B0503020204020204" pitchFamily="34" charset="-122"/>
                  </a:rPr>
                  <a:t>SPO</a:t>
                </a:r>
                <a:endParaRPr lang="zh-CN" altLang="en-US" sz="1400" dirty="0">
                  <a:solidFill>
                    <a:srgbClr val="000000">
                      <a:lumMod val="65000"/>
                      <a:lumOff val="35000"/>
                    </a:srgbClr>
                  </a:solidFill>
                  <a:latin typeface="Segoe UI" panose="020B0502040204020203" pitchFamily="34" charset="0"/>
                  <a:ea typeface="Microsoft YaHei" panose="020B0503020204020204" pitchFamily="34" charset="-122"/>
                </a:endParaRPr>
              </a:p>
            </p:txBody>
          </p:sp>
          <p:sp>
            <p:nvSpPr>
              <p:cNvPr id="79" name="TextBox 78"/>
              <p:cNvSpPr txBox="1"/>
              <p:nvPr/>
            </p:nvSpPr>
            <p:spPr>
              <a:xfrm>
                <a:off x="9534817" y="4287914"/>
                <a:ext cx="2489582" cy="1772592"/>
              </a:xfrm>
              <a:prstGeom prst="rect">
                <a:avLst/>
              </a:prstGeom>
              <a:noFill/>
            </p:spPr>
            <p:txBody>
              <a:bodyPr wrap="square" lIns="179285" tIns="143428" rIns="179285" bIns="143428" rtlCol="0">
                <a:spAutoFit/>
              </a:bodyPr>
              <a:lstStyle/>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混合环境</a:t>
                </a: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现代独立云应用，例如 </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Office 365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视频、</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Delve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等。</a:t>
                </a: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t>
                </a:r>
                <a:endPar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a:p>
                <a:pPr defTabSz="914367">
                  <a:lnSpc>
                    <a:spcPct val="90000"/>
                  </a:lnSpc>
                  <a:spcAft>
                    <a:spcPts val="588"/>
                  </a:spcAft>
                </a:pP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SPFx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和 </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Office Fabric</a:t>
                </a:r>
                <a:endPar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a:p>
                <a:pPr defTabSz="914367">
                  <a:lnSpc>
                    <a:spcPct val="90000"/>
                  </a:lnSpc>
                  <a:spcAft>
                    <a:spcPts val="588"/>
                  </a:spcAft>
                </a:pP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现代 </a:t>
                </a:r>
                <a:r>
                  <a:rPr lang="en-US" altLang="zh-CN"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SharePoint </a:t>
                </a:r>
                <a:r>
                  <a:rPr lang="zh-CN" altLang="en-US" sz="1372">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页面</a:t>
                </a:r>
                <a:endParaRPr lang="zh-CN" altLang="en-US" sz="1372"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pic>
            <p:nvPicPr>
              <p:cNvPr id="60" name="Picture 59">
                <a:extLst>
                  <a:ext uri="{C183D7F6-B498-43B3-948B-1728B52AA6E4}">
                    <adec:decorative xmlns:adec="http://schemas.microsoft.com/office/drawing/2017/decorative" val="1"/>
                  </a:ext>
                </a:extLst>
              </p:cNvPr>
              <p:cNvPicPr>
                <a:picLocks noChangeAspect="1"/>
              </p:cNvPicPr>
              <p:nvPr/>
            </p:nvPicPr>
            <p:blipFill rotWithShape="1">
              <a:blip r:embed="rId7"/>
              <a:srcRect r="63118"/>
              <a:stretch/>
            </p:blipFill>
            <p:spPr>
              <a:xfrm>
                <a:off x="9534817" y="1446592"/>
                <a:ext cx="1048843" cy="1069821"/>
              </a:xfrm>
              <a:prstGeom prst="rect">
                <a:avLst/>
              </a:prstGeom>
            </p:spPr>
          </p:pic>
          <p:sp>
            <p:nvSpPr>
              <p:cNvPr id="67" name="Flowchart: Connector 66">
                <a:extLst>
                  <a:ext uri="{C183D7F6-B498-43B3-948B-1728B52AA6E4}">
                    <adec:decorative xmlns:adec="http://schemas.microsoft.com/office/drawing/2017/decorative" val="1"/>
                  </a:ext>
                </a:extLst>
              </p:cNvPr>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14188"/>
                <a:endParaRPr lang="en-US" sz="1799">
                  <a:solidFill>
                    <a:srgbClr val="FFFFFF"/>
                  </a:solidFill>
                  <a:latin typeface="Segoe UI" panose="020B0502040204020203" pitchFamily="34" charset="0"/>
                  <a:ea typeface="Microsoft YaHei" panose="020B0503020204020204" pitchFamily="34" charset="-122"/>
                </a:endParaRPr>
              </a:p>
            </p:txBody>
          </p:sp>
        </p:grpSp>
        <p:pic>
          <p:nvPicPr>
            <p:cNvPr id="4" name="Picture 3" descr="A close up of a sign&#10;&#10;自动生成的描述&#10;">
              <a:extLst>
                <a:ext uri="{FF2B5EF4-FFF2-40B4-BE49-F238E27FC236}">
                  <a16:creationId xmlns:a16="http://schemas.microsoft.com/office/drawing/2014/main" id="{2F871157-DAB6-4157-A344-D796D14826E2}"/>
                </a:ext>
              </a:extLst>
            </p:cNvPr>
            <p:cNvPicPr>
              <a:picLocks noChangeAspect="1"/>
            </p:cNvPicPr>
            <p:nvPr/>
          </p:nvPicPr>
          <p:blipFill>
            <a:blip r:embed="rId8"/>
            <a:stretch>
              <a:fillRect/>
            </a:stretch>
          </p:blipFill>
          <p:spPr>
            <a:xfrm>
              <a:off x="11343347" y="1342033"/>
              <a:ext cx="820856" cy="820856"/>
            </a:xfrm>
            <a:prstGeom prst="rect">
              <a:avLst/>
            </a:prstGeom>
          </p:spPr>
        </p:pic>
      </p:grpSp>
    </p:spTree>
    <p:extLst>
      <p:ext uri="{BB962C8B-B14F-4D97-AF65-F5344CB8AC3E}">
        <p14:creationId xmlns:p14="http://schemas.microsoft.com/office/powerpoint/2010/main" val="2918682731"/>
      </p:ext>
    </p:extLst>
  </p:cSld>
  <p:clrMapOvr>
    <a:overrideClrMapping bg1="lt1" tx1="dk1" bg2="lt2" tx2="dk2" accent1="accent1" accent2="accent2" accent3="accent3" accent4="accent4" accent5="accent5" accent6="accent6" hlink="hlink" folHlink="folHlink"/>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a:latin typeface="Segoe UI Semibold" panose="020B0702040204020203" pitchFamily="34" charset="0"/>
                <a:ea typeface="Microsoft YaHei" panose="020B0503020204020204" pitchFamily="34" charset="-122"/>
              </a:rPr>
              <a:t>将 </a:t>
            </a:r>
            <a:r>
              <a:rPr lang="en-US" altLang="zh-CN" b="1" spc="0">
                <a:latin typeface="Segoe UI Semibold" panose="020B0702040204020203" pitchFamily="34" charset="0"/>
                <a:ea typeface="Microsoft YaHei" panose="020B0503020204020204" pitchFamily="34" charset="-122"/>
              </a:rPr>
              <a:t>SPFx Web </a:t>
            </a:r>
            <a:r>
              <a:rPr lang="zh-CN" altLang="en-US" b="1" spc="0">
                <a:latin typeface="Segoe UI Semibold" panose="020B0702040204020203" pitchFamily="34" charset="0"/>
                <a:ea typeface="Microsoft YaHei" panose="020B0503020204020204" pitchFamily="34" charset="-122"/>
              </a:rPr>
              <a:t>部件部署为 </a:t>
            </a:r>
            <a:r>
              <a:rPr lang="en-US" altLang="zh-CN" b="1" spc="0">
                <a:latin typeface="Segoe UI Semibold" panose="020B0702040204020203" pitchFamily="34" charset="0"/>
                <a:ea typeface="Microsoft YaHei" panose="020B0503020204020204" pitchFamily="34" charset="-122"/>
              </a:rPr>
              <a:t>Microsoft Teams </a:t>
            </a:r>
            <a:r>
              <a:rPr lang="zh-CN" altLang="en-US" b="1" spc="0">
                <a:latin typeface="Segoe UI Semibold" panose="020B0702040204020203" pitchFamily="34" charset="0"/>
                <a:ea typeface="Microsoft YaHei" panose="020B0503020204020204" pitchFamily="34" charset="-122"/>
              </a:rPr>
              <a:t>选项卡</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4812449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272" y="621631"/>
            <a:ext cx="11346479" cy="430887"/>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框架扩展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的好处</a:t>
            </a:r>
          </a:p>
        </p:txBody>
      </p:sp>
      <p:sp>
        <p:nvSpPr>
          <p:cNvPr id="4" name="Text Placeholder 3"/>
          <p:cNvSpPr>
            <a:spLocks noGrp="1"/>
          </p:cNvSpPr>
          <p:nvPr>
            <p:ph type="body" sz="quarter" idx="10"/>
          </p:nvPr>
        </p:nvSpPr>
        <p:spPr>
          <a:xfrm>
            <a:off x="455272" y="1189495"/>
            <a:ext cx="11346479" cy="3557897"/>
          </a:xfrm>
        </p:spPr>
        <p:txBody>
          <a:bodyPr/>
          <a:lstStyle/>
          <a:p>
            <a:r>
              <a:rPr lang="zh-CN" altLang="en-US">
                <a:latin typeface="Segoe UI" panose="020B0502040204020203" pitchFamily="34" charset="0"/>
                <a:ea typeface="Microsoft YaHei" panose="020B0503020204020204" pitchFamily="34" charset="-122"/>
              </a:rPr>
              <a:t>开发模式类似于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框架的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任何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部件都可以在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中作为选项卡公开</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在将自定义选项卡作为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部件和租户中的选项卡公开时，有不同的范围选项</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在特定团队背后的底层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网站的上下文中执行的选项卡</a:t>
            </a:r>
          </a:p>
          <a:p>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在你的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部件中利用任何 </a:t>
            </a:r>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特定的 </a:t>
            </a:r>
            <a:r>
              <a:rPr lang="en-US" altLang="zh-CN">
                <a:latin typeface="Segoe UI" panose="020B0502040204020203" pitchFamily="34" charset="0"/>
                <a:ea typeface="Microsoft YaHei" panose="020B0503020204020204" pitchFamily="34" charset="-122"/>
              </a:rPr>
              <a:t>API </a:t>
            </a:r>
            <a:r>
              <a:rPr lang="zh-CN" altLang="en-US">
                <a:latin typeface="Segoe UI" panose="020B0502040204020203" pitchFamily="34" charset="0"/>
                <a:ea typeface="Microsoft YaHei" panose="020B0503020204020204" pitchFamily="34" charset="-122"/>
              </a:rPr>
              <a:t>或功能</a:t>
            </a:r>
            <a:r>
              <a:rPr lang="en-US" altLang="zh-CN">
                <a:latin typeface="Segoe UI" panose="020B0502040204020203" pitchFamily="34" charset="0"/>
                <a:ea typeface="Microsoft YaHei" panose="020B0503020204020204" pitchFamily="34" charset="-122"/>
              </a:rPr>
              <a:t>!</a:t>
            </a:r>
            <a:endParaRPr lang="zh-CN" altLang="en-US">
              <a:latin typeface="Segoe UI" panose="020B0502040204020203" pitchFamily="34" charset="0"/>
              <a:ea typeface="Microsoft YaHei" panose="020B0503020204020204" pitchFamily="34" charset="-122"/>
            </a:endParaRPr>
          </a:p>
          <a:p>
            <a:pPr lvl="1"/>
            <a:r>
              <a:rPr lang="zh-CN" altLang="en-US">
                <a:latin typeface="Segoe UI" panose="020B0502040204020203" pitchFamily="34" charset="0"/>
                <a:ea typeface="Microsoft YaHei" panose="020B0503020204020204" pitchFamily="34" charset="-122"/>
              </a:rPr>
              <a:t>直接从 </a:t>
            </a:r>
            <a:r>
              <a:rPr lang="en-US" altLang="zh-CN">
                <a:latin typeface="Segoe UI" panose="020B0502040204020203" pitchFamily="34" charset="0"/>
                <a:ea typeface="Microsoft YaHei" panose="020B0503020204020204" pitchFamily="34" charset="-122"/>
              </a:rPr>
              <a:t>SPFx API </a:t>
            </a:r>
            <a:r>
              <a:rPr lang="zh-CN" altLang="en-US">
                <a:latin typeface="Segoe UI" panose="020B0502040204020203" pitchFamily="34" charset="0"/>
                <a:ea typeface="Microsoft YaHei" panose="020B0503020204020204" pitchFamily="34" charset="-122"/>
              </a:rPr>
              <a:t>访问 </a:t>
            </a:r>
            <a:r>
              <a:rPr lang="en-US" altLang="zh-CN">
                <a:latin typeface="Segoe UI" panose="020B0502040204020203" pitchFamily="34" charset="0"/>
                <a:ea typeface="Microsoft YaHei" panose="020B0503020204020204" pitchFamily="34" charset="-122"/>
              </a:rPr>
              <a:t>SharePoint REST API</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Microsoft Graph</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安全端点等</a:t>
            </a: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12874943"/>
      </p:ext>
    </p:extLst>
  </p:cSld>
  <p:clrMapOvr>
    <a:overrideClrMapping bg1="lt1" tx1="dk1" bg2="lt2" tx2="dk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Diagram 5" descr="表示将 SharePoint 框架 Web 部件显示为 Microsoft Teams 选项卡所需的三部分操作的图形。">
            <a:extLst>
              <a:ext uri="{FF2B5EF4-FFF2-40B4-BE49-F238E27FC236}">
                <a16:creationId xmlns:a16="http://schemas.microsoft.com/office/drawing/2014/main" id="{D5367AA0-47A8-7546-B40B-5A1F4C74AB48}"/>
              </a:ext>
            </a:extLst>
          </p:cNvPr>
          <p:cNvGraphicFramePr/>
          <p:nvPr>
            <p:extLst>
              <p:ext uri="{D42A27DB-BD31-4B8C-83A1-F6EECF244321}">
                <p14:modId xmlns:p14="http://schemas.microsoft.com/office/powerpoint/2010/main" val="2225245153"/>
              </p:ext>
            </p:extLst>
          </p:nvPr>
        </p:nvGraphicFramePr>
        <p:xfrm>
          <a:off x="1067464" y="1091748"/>
          <a:ext cx="9886411" cy="46745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a:extLst>
              <a:ext uri="{FF2B5EF4-FFF2-40B4-BE49-F238E27FC236}">
                <a16:creationId xmlns:a16="http://schemas.microsoft.com/office/drawing/2014/main" id="{6BC89ED7-EB41-D54B-9EEA-45DFE294BF4B}"/>
              </a:ext>
            </a:extLst>
          </p:cNvPr>
          <p:cNvSpPr>
            <a:spLocks noGrp="1"/>
          </p:cNvSpPr>
          <p:nvPr>
            <p:ph type="title"/>
          </p:nvPr>
        </p:nvSpPr>
        <p:spPr>
          <a:xfrm>
            <a:off x="422761" y="379228"/>
            <a:ext cx="11346479" cy="430887"/>
          </a:xfrm>
        </p:spPr>
        <p:txBody>
          <a:bodyPr/>
          <a:lstStyle/>
          <a:p>
            <a:r>
              <a:rPr lang="zh-CN" altLang="en-US" b="1" dirty="0">
                <a:latin typeface="Segoe UI Semibold" panose="020B0702040204020203" pitchFamily="34" charset="0"/>
                <a:ea typeface="Microsoft YaHei" panose="020B0503020204020204" pitchFamily="34" charset="-122"/>
              </a:rPr>
              <a:t>如何将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部件显示为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a:t>
            </a:r>
          </a:p>
        </p:txBody>
      </p:sp>
    </p:spTree>
    <p:extLst>
      <p:ext uri="{BB962C8B-B14F-4D97-AF65-F5344CB8AC3E}">
        <p14:creationId xmlns:p14="http://schemas.microsoft.com/office/powerpoint/2010/main" val="2680277832"/>
      </p:ext>
    </p:extLst>
  </p:cSld>
  <p:clrMapOvr>
    <a:overrideClrMapping bg1="lt1" tx1="dk1" bg2="lt2" tx2="dk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C89ED7-EB41-D54B-9EEA-45DFE294BF4B}"/>
              </a:ext>
            </a:extLst>
          </p:cNvPr>
          <p:cNvSpPr>
            <a:spLocks noGrp="1"/>
          </p:cNvSpPr>
          <p:nvPr>
            <p:ph type="title"/>
          </p:nvPr>
        </p:nvSpPr>
        <p:spPr>
          <a:xfrm>
            <a:off x="455272" y="370197"/>
            <a:ext cx="11346479" cy="430887"/>
          </a:xfrm>
        </p:spPr>
        <p:txBody>
          <a:bodyPr/>
          <a:lstStyle/>
          <a:p>
            <a:r>
              <a:rPr lang="zh-CN" altLang="en-US" b="1" dirty="0">
                <a:latin typeface="Segoe UI Semibold" panose="020B0702040204020203" pitchFamily="34" charset="0"/>
                <a:ea typeface="Microsoft YaHei" panose="020B0503020204020204" pitchFamily="34" charset="-122"/>
              </a:rPr>
              <a:t>指定 </a:t>
            </a:r>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部件可以是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a:t>
            </a:r>
          </a:p>
        </p:txBody>
      </p:sp>
      <p:sp>
        <p:nvSpPr>
          <p:cNvPr id="2" name="Text Placeholder 1">
            <a:extLst>
              <a:ext uri="{FF2B5EF4-FFF2-40B4-BE49-F238E27FC236}">
                <a16:creationId xmlns:a16="http://schemas.microsoft.com/office/drawing/2014/main" id="{742E0238-DED2-4A47-9110-CA32750019E0}"/>
              </a:ext>
            </a:extLst>
          </p:cNvPr>
          <p:cNvSpPr>
            <a:spLocks noGrp="1"/>
          </p:cNvSpPr>
          <p:nvPr>
            <p:ph type="body" sz="quarter" idx="10"/>
          </p:nvPr>
        </p:nvSpPr>
        <p:spPr>
          <a:xfrm>
            <a:off x="455272" y="938061"/>
            <a:ext cx="11346479" cy="2708434"/>
          </a:xfrm>
        </p:spPr>
        <p:txBody>
          <a:bodyPr/>
          <a:lstStyle/>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部件清单属性：</a:t>
            </a:r>
            <a:br>
              <a:rPr lang="zh-CN" altLang="en-US">
                <a:latin typeface="Segoe UI" panose="020B0502040204020203" pitchFamily="34" charset="0"/>
                <a:ea typeface="Microsoft YaHei" panose="020B0503020204020204" pitchFamily="34" charset="-122"/>
              </a:rPr>
            </a:br>
            <a:r>
              <a:rPr lang="en-US" altLang="zh-CN" b="1">
                <a:solidFill>
                  <a:schemeClr val="accent1">
                    <a:lumMod val="75000"/>
                  </a:schemeClr>
                </a:solidFill>
                <a:latin typeface="Segoe UI" panose="020B0502040204020203" pitchFamily="34" charset="0"/>
                <a:ea typeface="Microsoft YaHei" panose="020B0503020204020204" pitchFamily="34" charset="-122"/>
              </a:rPr>
              <a:t>supportedHosts</a:t>
            </a:r>
            <a:endParaRPr lang="zh-CN" altLang="en-US" b="1">
              <a:solidFill>
                <a:schemeClr val="accent1">
                  <a:lumMod val="75000"/>
                </a:schemeClr>
              </a:solidFill>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中的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a:t>
            </a:r>
            <a:br>
              <a:rPr lang="zh-CN" altLang="en-US">
                <a:latin typeface="Segoe UI" panose="020B0502040204020203" pitchFamily="34" charset="0"/>
                <a:ea typeface="Microsoft YaHei" panose="020B0503020204020204" pitchFamily="34" charset="-122"/>
              </a:rPr>
            </a:br>
            <a:r>
              <a:rPr lang="zh-CN" altLang="en-US">
                <a:solidFill>
                  <a:schemeClr val="accent1">
                    <a:lumMod val="75000"/>
                  </a:schemeClr>
                </a:solidFill>
                <a:latin typeface="Segoe UI" panose="020B0502040204020203" pitchFamily="34" charset="0"/>
                <a:ea typeface="Microsoft YaHei" panose="020B0503020204020204" pitchFamily="34" charset="-122"/>
              </a:rPr>
              <a:t> </a:t>
            </a:r>
            <a:r>
              <a:rPr lang="en-US" altLang="zh-CN">
                <a:solidFill>
                  <a:schemeClr val="accent1">
                    <a:lumMod val="75000"/>
                  </a:schemeClr>
                </a:solidFill>
                <a:latin typeface="Segoe UI" panose="020B0502040204020203" pitchFamily="34" charset="0"/>
                <a:ea typeface="Microsoft YaHei" panose="020B0503020204020204" pitchFamily="34" charset="-122"/>
              </a:rPr>
              <a:t>SharePointWebPart</a:t>
            </a:r>
            <a:endParaRPr lang="zh-CN" altLang="en-US">
              <a:solidFill>
                <a:schemeClr val="accent1">
                  <a:lumMod val="75000"/>
                </a:schemeClr>
              </a:solidFill>
              <a:latin typeface="Segoe UI" panose="020B0502040204020203" pitchFamily="34" charset="0"/>
              <a:ea typeface="Microsoft YaHei" panose="020B0503020204020204" pitchFamily="34" charset="-122"/>
            </a:endParaRPr>
          </a:p>
          <a:p>
            <a:endParaRPr lang="zh-CN" altLang="en-US">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中的选项卡：</a:t>
            </a:r>
            <a:br>
              <a:rPr lang="zh-CN" altLang="en-US">
                <a:latin typeface="Segoe UI" panose="020B0502040204020203" pitchFamily="34" charset="0"/>
                <a:ea typeface="Microsoft YaHei" panose="020B0503020204020204" pitchFamily="34" charset="-122"/>
              </a:rPr>
            </a:br>
            <a:r>
              <a:rPr lang="en-US" altLang="zh-CN">
                <a:solidFill>
                  <a:schemeClr val="accent1">
                    <a:lumMod val="75000"/>
                  </a:schemeClr>
                </a:solidFill>
                <a:latin typeface="Segoe UI" panose="020B0502040204020203" pitchFamily="34" charset="0"/>
                <a:ea typeface="Microsoft YaHei" panose="020B0503020204020204" pitchFamily="34" charset="-122"/>
              </a:rPr>
              <a:t>TeamsTab</a:t>
            </a:r>
            <a:endParaRPr lang="zh-CN" altLang="en-US" dirty="0">
              <a:solidFill>
                <a:schemeClr val="accent1">
                  <a:lumMod val="75000"/>
                </a:schemeClr>
              </a:solidFill>
              <a:latin typeface="Segoe UI" panose="020B0502040204020203" pitchFamily="34" charset="0"/>
              <a:ea typeface="Microsoft YaHei" panose="020B0503020204020204" pitchFamily="34" charset="-122"/>
            </a:endParaRPr>
          </a:p>
        </p:txBody>
      </p:sp>
      <p:pic>
        <p:nvPicPr>
          <p:cNvPr id="4" name="Picture 3" descr="表示将 SharePoint 框架 Web 部件指定为 Microsoft Teams 所需代码的图形。">
            <a:extLst>
              <a:ext uri="{FF2B5EF4-FFF2-40B4-BE49-F238E27FC236}">
                <a16:creationId xmlns:a16="http://schemas.microsoft.com/office/drawing/2014/main" id="{D326A028-E0AE-254C-BB57-9EE2F737794F}"/>
              </a:ext>
            </a:extLst>
          </p:cNvPr>
          <p:cNvPicPr>
            <a:picLocks noChangeAspect="1"/>
          </p:cNvPicPr>
          <p:nvPr/>
        </p:nvPicPr>
        <p:blipFill>
          <a:blip r:embed="rId4"/>
          <a:stretch>
            <a:fillRect/>
          </a:stretch>
        </p:blipFill>
        <p:spPr>
          <a:xfrm>
            <a:off x="5707339" y="938061"/>
            <a:ext cx="6257779" cy="4651615"/>
          </a:xfrm>
          <a:prstGeom prst="rect">
            <a:avLst/>
          </a:prstGeom>
        </p:spPr>
      </p:pic>
    </p:spTree>
    <p:extLst>
      <p:ext uri="{BB962C8B-B14F-4D97-AF65-F5344CB8AC3E}">
        <p14:creationId xmlns:p14="http://schemas.microsoft.com/office/powerpoint/2010/main" val="3132163687"/>
      </p:ext>
    </p:extLst>
  </p:cSld>
  <p:clrMapOvr>
    <a:overrideClrMapping bg1="lt1" tx1="dk1" bg2="lt2" tx2="dk2" accent1="accent1" accent2="accent2" accent3="accent3" accent4="accent4" accent5="accent5" accent6="accent6" hlink="hlink" folHlink="folHlink"/>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C89ED7-EB41-D54B-9EEA-45DFE294BF4B}"/>
              </a:ext>
            </a:extLst>
          </p:cNvPr>
          <p:cNvSpPr>
            <a:spLocks noGrp="1"/>
          </p:cNvSpPr>
          <p:nvPr>
            <p:ph type="title"/>
          </p:nvPr>
        </p:nvSpPr>
        <p:spPr>
          <a:xfrm>
            <a:off x="455995" y="227275"/>
            <a:ext cx="11306469" cy="403079"/>
          </a:xfrm>
        </p:spPr>
        <p:txBody>
          <a:bodyPr/>
          <a:lstStyle/>
          <a:p>
            <a:r>
              <a:rPr lang="zh-CN" altLang="en-US" b="1" dirty="0">
                <a:latin typeface="Segoe UI Semibold" panose="020B0702040204020203" pitchFamily="34" charset="0"/>
                <a:ea typeface="Microsoft YaHei" panose="020B0503020204020204" pitchFamily="34" charset="-122"/>
              </a:rPr>
              <a:t>创建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选项卡图像</a:t>
            </a:r>
          </a:p>
        </p:txBody>
      </p:sp>
      <p:pic>
        <p:nvPicPr>
          <p:cNvPr id="5" name="Picture 4" descr="表示创建 Microsoft Teams 选项卡的图形。">
            <a:extLst>
              <a:ext uri="{FF2B5EF4-FFF2-40B4-BE49-F238E27FC236}">
                <a16:creationId xmlns:a16="http://schemas.microsoft.com/office/drawing/2014/main" id="{FF4EF697-6D2C-6640-A137-4C2192E17D26}"/>
              </a:ext>
            </a:extLst>
          </p:cNvPr>
          <p:cNvPicPr>
            <a:picLocks noChangeAspect="1"/>
          </p:cNvPicPr>
          <p:nvPr/>
        </p:nvPicPr>
        <p:blipFill>
          <a:blip r:embed="rId4"/>
          <a:stretch>
            <a:fillRect/>
          </a:stretch>
        </p:blipFill>
        <p:spPr>
          <a:xfrm>
            <a:off x="778675" y="806451"/>
            <a:ext cx="3909470" cy="4764099"/>
          </a:xfrm>
          <a:prstGeom prst="rect">
            <a:avLst/>
          </a:prstGeom>
        </p:spPr>
      </p:pic>
      <p:pic>
        <p:nvPicPr>
          <p:cNvPr id="6" name="Picture 5" descr="表示默认 Microsoft Teams 选项卡图标的图形。">
            <a:extLst>
              <a:ext uri="{FF2B5EF4-FFF2-40B4-BE49-F238E27FC236}">
                <a16:creationId xmlns:a16="http://schemas.microsoft.com/office/drawing/2014/main" id="{2171CAAA-9C20-6144-B5E5-0D8FB8D5F4D9}"/>
              </a:ext>
            </a:extLst>
          </p:cNvPr>
          <p:cNvPicPr>
            <a:picLocks noChangeAspect="1"/>
          </p:cNvPicPr>
          <p:nvPr/>
        </p:nvPicPr>
        <p:blipFill>
          <a:blip r:embed="rId5"/>
          <a:stretch>
            <a:fillRect/>
          </a:stretch>
        </p:blipFill>
        <p:spPr>
          <a:xfrm>
            <a:off x="8039409" y="2261445"/>
            <a:ext cx="1269935" cy="1307286"/>
          </a:xfrm>
          <a:prstGeom prst="rect">
            <a:avLst/>
          </a:prstGeom>
        </p:spPr>
      </p:pic>
      <p:sp>
        <p:nvSpPr>
          <p:cNvPr id="7" name="TextBox 6">
            <a:extLst>
              <a:ext uri="{FF2B5EF4-FFF2-40B4-BE49-F238E27FC236}">
                <a16:creationId xmlns:a16="http://schemas.microsoft.com/office/drawing/2014/main" id="{7AE65D77-C8E6-1E4D-8ACB-C48E9E42F743}"/>
              </a:ext>
            </a:extLst>
          </p:cNvPr>
          <p:cNvSpPr txBox="1"/>
          <p:nvPr/>
        </p:nvSpPr>
        <p:spPr>
          <a:xfrm>
            <a:off x="6134791" y="3709938"/>
            <a:ext cx="5079170" cy="506901"/>
          </a:xfrm>
          <a:prstGeom prst="rect">
            <a:avLst/>
          </a:prstGeom>
        </p:spPr>
        <p:txBody>
          <a:bodyPr vert="horz" wrap="square" lIns="143428" tIns="89642" rIns="143428" bIns="89642" rtlCol="0">
            <a:spAutoFit/>
          </a:bodyPr>
          <a:lstStyle>
            <a:lvl1pPr marL="2286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latin typeface="+mj-lt"/>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indent="0" defTabSz="914367">
              <a:buNone/>
            </a:pPr>
            <a:r>
              <a:rPr lang="zh-CN" altLang="en-US" sz="2353" b="1" dirty="0">
                <a:gradFill>
                  <a:gsLst>
                    <a:gs pos="1250">
                      <a:srgbClr val="1A1A1A"/>
                    </a:gs>
                    <a:gs pos="100000">
                      <a:srgbClr val="1A1A1A"/>
                    </a:gs>
                  </a:gsLst>
                  <a:lin ang="5400000" scaled="0"/>
                </a:gradFill>
                <a:latin typeface="Segoe UI Semibold" panose="020B0702040204020203" pitchFamily="34" charset="0"/>
                <a:ea typeface="Microsoft YaHei" panose="020B0503020204020204" pitchFamily="34" charset="-122"/>
              </a:rPr>
              <a:t>默认 </a:t>
            </a:r>
            <a:r>
              <a:rPr lang="en-US" altLang="zh-CN" sz="2353" b="1" dirty="0">
                <a:gradFill>
                  <a:gsLst>
                    <a:gs pos="1250">
                      <a:srgbClr val="1A1A1A"/>
                    </a:gs>
                    <a:gs pos="100000">
                      <a:srgbClr val="1A1A1A"/>
                    </a:gs>
                  </a:gsLst>
                  <a:lin ang="5400000" scaled="0"/>
                </a:gradFill>
                <a:latin typeface="Segoe UI Semibold" panose="020B0702040204020203" pitchFamily="34" charset="0"/>
                <a:ea typeface="Microsoft YaHei" panose="020B0503020204020204" pitchFamily="34" charset="-122"/>
              </a:rPr>
              <a:t>Microsoft Teams </a:t>
            </a:r>
            <a:r>
              <a:rPr lang="zh-CN" altLang="en-US" sz="2353" b="1" dirty="0">
                <a:gradFill>
                  <a:gsLst>
                    <a:gs pos="1250">
                      <a:srgbClr val="1A1A1A"/>
                    </a:gs>
                    <a:gs pos="100000">
                      <a:srgbClr val="1A1A1A"/>
                    </a:gs>
                  </a:gsLst>
                  <a:lin ang="5400000" scaled="0"/>
                </a:gradFill>
                <a:latin typeface="Segoe UI Semibold" panose="020B0702040204020203" pitchFamily="34" charset="0"/>
                <a:ea typeface="Microsoft YaHei" panose="020B0503020204020204" pitchFamily="34" charset="-122"/>
              </a:rPr>
              <a:t>选项卡图标</a:t>
            </a:r>
          </a:p>
        </p:txBody>
      </p:sp>
    </p:spTree>
    <p:extLst>
      <p:ext uri="{BB962C8B-B14F-4D97-AF65-F5344CB8AC3E}">
        <p14:creationId xmlns:p14="http://schemas.microsoft.com/office/powerpoint/2010/main" val="2465076752"/>
      </p:ext>
    </p:extLst>
  </p:cSld>
  <p:clrMapOvr>
    <a:overrideClrMapping bg1="lt1" tx1="dk1" bg2="lt2" tx2="dk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5542B1-F9CD-CC42-BB88-E4863C48DD64}"/>
              </a:ext>
            </a:extLst>
          </p:cNvPr>
          <p:cNvSpPr>
            <a:spLocks noGrp="1"/>
          </p:cNvSpPr>
          <p:nvPr>
            <p:ph type="title"/>
          </p:nvPr>
        </p:nvSpPr>
        <p:spPr>
          <a:xfrm>
            <a:off x="455272" y="402996"/>
            <a:ext cx="11346479" cy="430887"/>
          </a:xfrm>
        </p:spPr>
        <p:txBody>
          <a:bodyPr/>
          <a:lstStyle/>
          <a:p>
            <a:r>
              <a:rPr lang="zh-CN" altLang="en-US" b="1" dirty="0">
                <a:latin typeface="Segoe UI Semibold" panose="020B0702040204020203" pitchFamily="34" charset="0"/>
                <a:ea typeface="Microsoft YaHei" panose="020B0503020204020204" pitchFamily="34" charset="-122"/>
              </a:rPr>
              <a:t>创建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应用清单</a:t>
            </a:r>
          </a:p>
        </p:txBody>
      </p:sp>
      <p:sp>
        <p:nvSpPr>
          <p:cNvPr id="4" name="Text Placeholder 3">
            <a:extLst>
              <a:ext uri="{FF2B5EF4-FFF2-40B4-BE49-F238E27FC236}">
                <a16:creationId xmlns:a16="http://schemas.microsoft.com/office/drawing/2014/main" id="{AE56B04E-1294-C041-857F-36A47C4C718D}"/>
              </a:ext>
            </a:extLst>
          </p:cNvPr>
          <p:cNvSpPr>
            <a:spLocks noGrp="1"/>
          </p:cNvSpPr>
          <p:nvPr>
            <p:ph type="body" sz="quarter" idx="10"/>
          </p:nvPr>
        </p:nvSpPr>
        <p:spPr>
          <a:xfrm>
            <a:off x="455273" y="970859"/>
            <a:ext cx="10207562" cy="4456605"/>
          </a:xfrm>
        </p:spPr>
        <p:txBody>
          <a:bodyPr/>
          <a:lstStyle/>
          <a:p>
            <a:r>
              <a:rPr lang="zh-CN" altLang="en-US" dirty="0">
                <a:latin typeface="Segoe UI" panose="020B0502040204020203" pitchFamily="34" charset="0"/>
                <a:ea typeface="Microsoft YaHei" panose="020B0503020204020204" pitchFamily="34" charset="-122"/>
              </a:rPr>
              <a:t>将应用告知 </a:t>
            </a:r>
            <a:r>
              <a:rPr lang="en-US" altLang="zh-CN" dirty="0">
                <a:latin typeface="Segoe UI" panose="020B0502040204020203" pitchFamily="34" charset="0"/>
                <a:ea typeface="Microsoft YaHei" panose="020B0503020204020204" pitchFamily="34" charset="-122"/>
              </a:rPr>
              <a:t>Microsoft Teams</a:t>
            </a:r>
            <a:r>
              <a:rPr lang="zh-CN" altLang="en-US" dirty="0">
                <a:latin typeface="Segoe UI" panose="020B0502040204020203" pitchFamily="34" charset="0"/>
                <a:ea typeface="Microsoft YaHei" panose="020B0503020204020204" pitchFamily="34" charset="-122"/>
              </a:rPr>
              <a:t>：</a:t>
            </a:r>
          </a:p>
          <a:p>
            <a:pPr lvl="1"/>
            <a:r>
              <a:rPr lang="zh-CN" altLang="en-US" dirty="0">
                <a:latin typeface="Segoe UI" panose="020B0502040204020203" pitchFamily="34" charset="0"/>
                <a:ea typeface="Microsoft YaHei" panose="020B0503020204020204" pitchFamily="34" charset="-122"/>
              </a:rPr>
              <a:t>图像的名称和位置</a:t>
            </a:r>
          </a:p>
          <a:p>
            <a:pPr lvl="1"/>
            <a:r>
              <a:rPr lang="zh-CN" altLang="en-US" dirty="0">
                <a:latin typeface="Segoe UI" panose="020B0502040204020203" pitchFamily="34" charset="0"/>
                <a:ea typeface="Microsoft YaHei" panose="020B0503020204020204" pitchFamily="34" charset="-122"/>
              </a:rPr>
              <a:t>应用的名称和描述</a:t>
            </a:r>
          </a:p>
          <a:p>
            <a:pPr lvl="1"/>
            <a:r>
              <a:rPr lang="zh-CN" altLang="en-US" dirty="0">
                <a:latin typeface="Segoe UI" panose="020B0502040204020203" pitchFamily="34" charset="0"/>
                <a:ea typeface="Microsoft YaHei" panose="020B0503020204020204" pitchFamily="34" charset="-122"/>
              </a:rPr>
              <a:t>应用的”关于“和元数据</a:t>
            </a:r>
          </a:p>
          <a:p>
            <a:pPr lvl="1"/>
            <a:r>
              <a:rPr lang="zh-CN" altLang="en-US" dirty="0">
                <a:latin typeface="Segoe UI" panose="020B0502040204020203" pitchFamily="34" charset="0"/>
                <a:ea typeface="Microsoft YaHei" panose="020B0503020204020204" pitchFamily="34" charset="-122"/>
              </a:rPr>
              <a:t>底层应用的位置</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作为 </a:t>
            </a:r>
            <a:r>
              <a:rPr lang="en-US" altLang="zh-CN" dirty="0">
                <a:latin typeface="Segoe UI" panose="020B0502040204020203" pitchFamily="34" charset="0"/>
                <a:ea typeface="Microsoft YaHei" panose="020B0503020204020204" pitchFamily="34" charset="-122"/>
              </a:rPr>
              <a:t>Teams </a:t>
            </a:r>
            <a:r>
              <a:rPr lang="zh-CN" altLang="en-US" dirty="0">
                <a:latin typeface="Segoe UI" panose="020B0502040204020203" pitchFamily="34" charset="0"/>
                <a:ea typeface="Microsoft YaHei" panose="020B0503020204020204" pitchFamily="34" charset="-122"/>
              </a:rPr>
              <a:t>选项卡的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组件的清单中已经有了大部分的信息</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可以自动创建和部署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清单</a:t>
            </a:r>
          </a:p>
          <a:p>
            <a:pPr lvl="1"/>
            <a:r>
              <a:rPr lang="zh-CN" altLang="en-US" dirty="0">
                <a:latin typeface="Segoe UI" panose="020B0502040204020203" pitchFamily="34" charset="0"/>
                <a:ea typeface="Microsoft YaHei" panose="020B0503020204020204" pitchFamily="34" charset="-122"/>
              </a:rPr>
              <a:t>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应用目录中执行的流程</a:t>
            </a:r>
          </a:p>
          <a:p>
            <a:pPr lvl="1"/>
            <a:r>
              <a:rPr lang="zh-CN" altLang="en-US" dirty="0">
                <a:latin typeface="Segoe UI" panose="020B0502040204020203" pitchFamily="34" charset="0"/>
                <a:ea typeface="Microsoft YaHei" panose="020B0503020204020204" pitchFamily="34" charset="-122"/>
              </a:rPr>
              <a:t>动态创建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应用清单</a:t>
            </a:r>
          </a:p>
          <a:p>
            <a:pPr lvl="1"/>
            <a:r>
              <a:rPr lang="zh-CN" altLang="en-US" dirty="0">
                <a:latin typeface="Segoe UI" panose="020B0502040204020203" pitchFamily="34" charset="0"/>
                <a:ea typeface="Microsoft YaHei" panose="020B0503020204020204" pitchFamily="34" charset="-122"/>
              </a:rPr>
              <a:t>压缩清单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图像</a:t>
            </a:r>
          </a:p>
          <a:p>
            <a:pPr lvl="1"/>
            <a:r>
              <a:rPr lang="zh-CN" altLang="en-US" dirty="0">
                <a:latin typeface="Segoe UI" panose="020B0502040204020203" pitchFamily="34" charset="0"/>
                <a:ea typeface="Microsoft YaHei" panose="020B0503020204020204" pitchFamily="34" charset="-122"/>
              </a:rPr>
              <a:t>部署到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商店</a:t>
            </a:r>
          </a:p>
        </p:txBody>
      </p:sp>
      <p:pic>
        <p:nvPicPr>
          <p:cNvPr id="6" name="Picture 5" descr="手机屏幕截图&#10;&#10;自动生成的描述&#10;">
            <a:extLst>
              <a:ext uri="{FF2B5EF4-FFF2-40B4-BE49-F238E27FC236}">
                <a16:creationId xmlns:a16="http://schemas.microsoft.com/office/drawing/2014/main" id="{8AE35782-E46A-5649-852A-61ACE83381B2}"/>
              </a:ext>
            </a:extLst>
          </p:cNvPr>
          <p:cNvPicPr>
            <a:picLocks noChangeAspect="1"/>
          </p:cNvPicPr>
          <p:nvPr/>
        </p:nvPicPr>
        <p:blipFill>
          <a:blip r:embed="rId4"/>
          <a:stretch>
            <a:fillRect/>
          </a:stretch>
        </p:blipFill>
        <p:spPr>
          <a:xfrm>
            <a:off x="6677443" y="583136"/>
            <a:ext cx="5317935" cy="2198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23460303"/>
      </p:ext>
    </p:extLst>
  </p:cSld>
  <p:clrMapOvr>
    <a:overrideClrMapping bg1="lt1" tx1="dk1" bg2="lt2" tx2="dk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77785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使用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SharePoint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框架构建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自定义项</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将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SPFx Web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部件部署为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选项卡</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681829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89"/>
            <a:ext cx="8852144" cy="422423"/>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为 </a:t>
            </a:r>
            <a:r>
              <a:rPr lang="en-US" altLang="zh-CN" b="1" spc="0" dirty="0">
                <a:latin typeface="Segoe UI Semibold" panose="020B0702040204020203" pitchFamily="34" charset="0"/>
                <a:ea typeface="Microsoft YaHei" panose="020B0503020204020204" pitchFamily="34" charset="-122"/>
              </a:rPr>
              <a:t>SharePoint Online </a:t>
            </a:r>
            <a:r>
              <a:rPr lang="zh-CN" altLang="en-US" b="1" spc="0" dirty="0">
                <a:latin typeface="Segoe UI Semibold" panose="020B0702040204020203" pitchFamily="34" charset="0"/>
                <a:ea typeface="Microsoft YaHei" panose="020B0503020204020204" pitchFamily="34" charset="-122"/>
              </a:rPr>
              <a:t>和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创建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59280163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272" y="621631"/>
            <a:ext cx="11346479" cy="430887"/>
          </a:xfrm>
        </p:spPr>
        <p:txBody>
          <a:bodyPr/>
          <a:lstStyle/>
          <a:p>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框架和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上下文</a:t>
            </a:r>
          </a:p>
        </p:txBody>
      </p:sp>
      <p:sp>
        <p:nvSpPr>
          <p:cNvPr id="4" name="Text Placeholder 3"/>
          <p:cNvSpPr>
            <a:spLocks noGrp="1"/>
          </p:cNvSpPr>
          <p:nvPr>
            <p:ph type="body" sz="quarter" idx="10"/>
          </p:nvPr>
        </p:nvSpPr>
        <p:spPr>
          <a:xfrm>
            <a:off x="455273" y="1189495"/>
            <a:ext cx="10904986" cy="3865674"/>
          </a:xfrm>
        </p:spPr>
        <p:txBody>
          <a:bodyPr/>
          <a:lstStyle/>
          <a:p>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部件可以访问当前页面上下文</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提供对当前页面、网站和网站集的访问权限</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框架 </a:t>
            </a:r>
            <a:r>
              <a:rPr lang="en-US" altLang="zh-CN" dirty="0">
                <a:latin typeface="Segoe UI" panose="020B0502040204020203" pitchFamily="34" charset="0"/>
                <a:ea typeface="Microsoft YaHei" panose="020B0503020204020204" pitchFamily="34" charset="-122"/>
              </a:rPr>
              <a:t>1.8.0 </a:t>
            </a:r>
            <a:r>
              <a:rPr lang="zh-CN" altLang="en-US" dirty="0">
                <a:latin typeface="Segoe UI" panose="020B0502040204020203" pitchFamily="34" charset="0"/>
                <a:ea typeface="Microsoft YaHei" panose="020B0503020204020204" pitchFamily="34" charset="-122"/>
              </a:rPr>
              <a:t>版引入了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上下文对象</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Microsoft Teams JavaScript SDK </a:t>
            </a:r>
            <a:r>
              <a:rPr lang="zh-CN" altLang="en-US" dirty="0">
                <a:latin typeface="Segoe UI" panose="020B0502040204020203" pitchFamily="34" charset="0"/>
                <a:ea typeface="Microsoft YaHei" panose="020B0503020204020204" pitchFamily="34" charset="-122"/>
              </a:rPr>
              <a:t>中提供的相同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上下文对象</a:t>
            </a:r>
          </a:p>
          <a:p>
            <a:pPr lvl="1"/>
            <a:r>
              <a:rPr lang="en-US" altLang="zh-CN" dirty="0">
                <a:latin typeface="Segoe UI" panose="020B0502040204020203" pitchFamily="34" charset="0"/>
                <a:ea typeface="Microsoft YaHei" panose="020B0503020204020204" pitchFamily="34" charset="-122"/>
              </a:rPr>
              <a:t>NPM </a:t>
            </a:r>
            <a:r>
              <a:rPr lang="zh-CN" altLang="en-US" dirty="0">
                <a:latin typeface="Segoe UI" panose="020B0502040204020203" pitchFamily="34" charset="0"/>
                <a:ea typeface="Microsoft YaHei" panose="020B0503020204020204" pitchFamily="34" charset="-122"/>
              </a:rPr>
              <a:t>软件包：</a:t>
            </a:r>
            <a:r>
              <a:rPr lang="en-US" altLang="zh-CN" dirty="0">
                <a:latin typeface="Segoe UI" panose="020B0502040204020203" pitchFamily="34" charset="0"/>
                <a:ea typeface="Microsoft YaHei" panose="020B0503020204020204" pitchFamily="34" charset="-122"/>
              </a:rPr>
              <a:t>@microsoft/teams-js</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利用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上下文是否存在来确定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部件是否在 </a:t>
            </a:r>
            <a:r>
              <a:rPr lang="en-US" altLang="zh-CN" dirty="0">
                <a:latin typeface="Segoe UI" panose="020B0502040204020203" pitchFamily="34" charset="0"/>
                <a:ea typeface="Microsoft YaHei" panose="020B0503020204020204" pitchFamily="34" charset="-122"/>
              </a:rPr>
              <a:t>SharePoint </a:t>
            </a:r>
            <a:r>
              <a:rPr lang="zh-CN" altLang="en-US" dirty="0">
                <a:latin typeface="Segoe UI" panose="020B0502040204020203" pitchFamily="34" charset="0"/>
                <a:ea typeface="Microsoft YaHei" panose="020B0503020204020204" pitchFamily="34" charset="-122"/>
              </a:rPr>
              <a:t>或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中运行</a:t>
            </a:r>
          </a:p>
        </p:txBody>
      </p:sp>
    </p:spTree>
    <p:extLst>
      <p:ext uri="{BB962C8B-B14F-4D97-AF65-F5344CB8AC3E}">
        <p14:creationId xmlns:p14="http://schemas.microsoft.com/office/powerpoint/2010/main" val="2917478574"/>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选项卡中的客户端 </a:t>
            </a:r>
            <a:r>
              <a:rPr lang="en-US" altLang="zh-CN" b="1" spc="0" dirty="0">
                <a:latin typeface="Segoe UI Semibold" panose="020B0702040204020203" pitchFamily="34" charset="0"/>
                <a:ea typeface="Microsoft YaHei" panose="020B0503020204020204" pitchFamily="34" charset="-122"/>
              </a:rPr>
              <a:t>Web </a:t>
            </a:r>
            <a:r>
              <a:rPr lang="zh-CN" altLang="en-US" b="1" spc="0" dirty="0">
                <a:latin typeface="Segoe UI Semibold" panose="020B0702040204020203" pitchFamily="34" charset="0"/>
                <a:ea typeface="Microsoft YaHei" panose="020B0503020204020204" pitchFamily="34" charset="-122"/>
              </a:rPr>
              <a:t>部件设置</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9699589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Title 49"/>
          <p:cNvSpPr>
            <a:spLocks noGrp="1"/>
          </p:cNvSpPr>
          <p:nvPr>
            <p:ph type="title"/>
          </p:nvPr>
        </p:nvSpPr>
        <p:spPr>
          <a:xfrm>
            <a:off x="269241" y="289956"/>
            <a:ext cx="11655840" cy="754374"/>
          </a:xfrm>
        </p:spPr>
        <p:txBody>
          <a:bodyPr/>
          <a:lstStyle/>
          <a:p>
            <a:r>
              <a:rPr lang="en-US" altLang="zh-CN" sz="3137" b="1" dirty="0">
                <a:latin typeface="Segoe UI Semibold" panose="020B0702040204020203" pitchFamily="34" charset="0"/>
                <a:ea typeface="Microsoft YaHei" panose="020B0503020204020204" pitchFamily="34" charset="-122"/>
              </a:rPr>
              <a:t>SharePoint </a:t>
            </a:r>
            <a:r>
              <a:rPr lang="zh-CN" altLang="en-US" sz="3137" b="1" dirty="0">
                <a:latin typeface="Segoe UI Semibold" panose="020B0702040204020203" pitchFamily="34" charset="0"/>
                <a:ea typeface="Microsoft YaHei" panose="020B0503020204020204" pitchFamily="34" charset="-122"/>
              </a:rPr>
              <a:t>框架可扩展性原则</a:t>
            </a:r>
            <a:br>
              <a:rPr lang="zh-CN" altLang="en-US" dirty="0">
                <a:latin typeface="Segoe UI Semibold" panose="020B0702040204020203" pitchFamily="34" charset="0"/>
                <a:ea typeface="Microsoft YaHei" panose="020B0503020204020204" pitchFamily="34" charset="-122"/>
              </a:rPr>
            </a:br>
            <a:r>
              <a:rPr lang="zh-CN" altLang="en-US" sz="1765" spc="-49" dirty="0">
                <a:gradFill>
                  <a:gsLst>
                    <a:gs pos="21875">
                      <a:schemeClr val="tx2"/>
                    </a:gs>
                    <a:gs pos="61000">
                      <a:schemeClr val="tx2"/>
                    </a:gs>
                  </a:gsLst>
                  <a:lin ang="5400000" scaled="0"/>
                </a:gradFill>
                <a:latin typeface="Segoe UI Semibold" panose="020B0702040204020203" pitchFamily="34" charset="0"/>
                <a:ea typeface="Microsoft YaHei" panose="020B0503020204020204" pitchFamily="34" charset="-122"/>
              </a:rPr>
              <a:t>构建长期增值的企业移动性服务</a:t>
            </a:r>
            <a:endParaRPr lang="zh-CN" altLang="en-US" sz="1765" spc="-49" dirty="0">
              <a:latin typeface="Segoe UI Semibold" panose="020B0702040204020203" pitchFamily="34" charset="0"/>
              <a:ea typeface="Microsoft YaHei" panose="020B0503020204020204" pitchFamily="34" charset="-122"/>
            </a:endParaRPr>
          </a:p>
        </p:txBody>
      </p:sp>
      <p:sp>
        <p:nvSpPr>
          <p:cNvPr id="121" name="Rectangle 120"/>
          <p:cNvSpPr/>
          <p:nvPr/>
        </p:nvSpPr>
        <p:spPr bwMode="auto">
          <a:xfrm>
            <a:off x="832667" y="1984571"/>
            <a:ext cx="5338035" cy="2065821"/>
          </a:xfrm>
          <a:prstGeom prst="rect">
            <a:avLst/>
          </a:prstGeom>
          <a:noFill/>
          <a:ln w="10795" cap="flat" cmpd="sng" algn="ctr">
            <a:noFill/>
            <a:prstDash val="solid"/>
            <a:headEnd type="none" w="med" len="med"/>
            <a:tailEnd type="none" w="med" len="med"/>
          </a:ln>
          <a:effectLst/>
        </p:spPr>
        <p:txBody>
          <a:bodyPr vert="horz" wrap="square" lIns="87867" tIns="44814" rIns="87867" bIns="44814" numCol="1" rtlCol="0" anchor="t" anchorCtr="0" compatLnSpc="1">
            <a:prstTxWarp prst="textNoShape">
              <a:avLst/>
            </a:prstTxWarp>
          </a:bodyPr>
          <a:lstStyle/>
          <a:p>
            <a:pPr defTabSz="895922" fontAlgn="base">
              <a:spcBef>
                <a:spcPct val="0"/>
              </a:spcBef>
              <a:spcAft>
                <a:spcPts val="2307"/>
              </a:spcAft>
              <a:defRPr/>
            </a:pP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提供一个应用开发框架，使第一方和第三方保持一致。</a:t>
            </a:r>
          </a:p>
          <a:p>
            <a:pPr defTabSz="895922" fontAlgn="base">
              <a:spcBef>
                <a:spcPct val="0"/>
              </a:spcBef>
              <a:spcAft>
                <a:spcPts val="2307"/>
              </a:spcAft>
              <a:defRPr/>
            </a:pP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在本地和云端构建行业领先的客户端解决方案</a:t>
            </a:r>
          </a:p>
          <a:p>
            <a:pPr defTabSz="895922" fontAlgn="base">
              <a:spcBef>
                <a:spcPct val="0"/>
              </a:spcBef>
              <a:spcAft>
                <a:spcPts val="2307"/>
              </a:spcAft>
              <a:defRPr/>
            </a:pP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在桌面或任何设备上释放 </a:t>
            </a:r>
            <a:r>
              <a:rPr lang="en-US" altLang="zh-CN"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SharePoint </a:t>
            </a: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和 </a:t>
            </a:r>
            <a:r>
              <a:rPr lang="en-US" altLang="zh-CN"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Microsoft Graph </a:t>
            </a:r>
            <a:r>
              <a:rPr lang="zh-CN" altLang="en-US" sz="1961" kern="0" dirty="0">
                <a:ln>
                  <a:solidFill>
                    <a:srgbClr val="FFFFFF">
                      <a:alpha val="0"/>
                    </a:srgbClr>
                  </a:solidFill>
                </a:ln>
                <a:solidFill>
                  <a:srgbClr val="505050"/>
                </a:solidFill>
                <a:latin typeface="Segoe UI" panose="020B0502040204020203" pitchFamily="34" charset="0"/>
                <a:ea typeface="Microsoft YaHei" panose="020B0503020204020204" pitchFamily="34" charset="-122"/>
                <a:cs typeface="Segoe UI" panose="020B0502040204020203" pitchFamily="34" charset="0"/>
              </a:rPr>
              <a:t>的潜力</a:t>
            </a:r>
          </a:p>
        </p:txBody>
      </p:sp>
      <p:sp>
        <p:nvSpPr>
          <p:cNvPr id="122" name="Freeform 9">
            <a:extLst>
              <a:ext uri="{C183D7F6-B498-43B3-948B-1728B52AA6E4}">
                <adec:decorative xmlns:adec="http://schemas.microsoft.com/office/drawing/2017/decorative" val="1"/>
              </a:ext>
            </a:extLst>
          </p:cNvPr>
          <p:cNvSpPr>
            <a:spLocks noEditPoints="1"/>
          </p:cNvSpPr>
          <p:nvPr/>
        </p:nvSpPr>
        <p:spPr bwMode="black">
          <a:xfrm>
            <a:off x="422954" y="2001943"/>
            <a:ext cx="357012" cy="35846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7867" tIns="43934" rIns="87867" bIns="43934" numCol="1" anchor="t" anchorCtr="0" compatLnSpc="1">
            <a:prstTxWarp prst="textNoShape">
              <a:avLst/>
            </a:prstTxWarp>
          </a:bodyPr>
          <a:lstStyle/>
          <a:p>
            <a:pPr defTabSz="896013">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123" name="Freeform 9">
            <a:extLst>
              <a:ext uri="{C183D7F6-B498-43B3-948B-1728B52AA6E4}">
                <adec:decorative xmlns:adec="http://schemas.microsoft.com/office/drawing/2017/decorative" val="1"/>
              </a:ext>
            </a:extLst>
          </p:cNvPr>
          <p:cNvSpPr>
            <a:spLocks noEditPoints="1"/>
          </p:cNvSpPr>
          <p:nvPr/>
        </p:nvSpPr>
        <p:spPr bwMode="black">
          <a:xfrm>
            <a:off x="426853" y="2893290"/>
            <a:ext cx="357012" cy="35846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7867" tIns="43934" rIns="87867" bIns="43934" numCol="1" anchor="t" anchorCtr="0" compatLnSpc="1">
            <a:prstTxWarp prst="textNoShape">
              <a:avLst/>
            </a:prstTxWarp>
          </a:bodyPr>
          <a:lstStyle/>
          <a:p>
            <a:pPr defTabSz="896013">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124" name="Freeform 9">
            <a:extLst>
              <a:ext uri="{C183D7F6-B498-43B3-948B-1728B52AA6E4}">
                <adec:decorative xmlns:adec="http://schemas.microsoft.com/office/drawing/2017/decorative" val="1"/>
              </a:ext>
            </a:extLst>
          </p:cNvPr>
          <p:cNvSpPr>
            <a:spLocks noEditPoints="1"/>
          </p:cNvSpPr>
          <p:nvPr/>
        </p:nvSpPr>
        <p:spPr bwMode="black">
          <a:xfrm>
            <a:off x="422954" y="3521164"/>
            <a:ext cx="357012" cy="35846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7867" tIns="43934" rIns="87867" bIns="43934" numCol="1" anchor="t" anchorCtr="0" compatLnSpc="1">
            <a:prstTxWarp prst="textNoShape">
              <a:avLst/>
            </a:prstTxWarp>
          </a:bodyPr>
          <a:lstStyle/>
          <a:p>
            <a:pPr defTabSz="896013">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125" name="TextBox 124"/>
          <p:cNvSpPr txBox="1"/>
          <p:nvPr/>
        </p:nvSpPr>
        <p:spPr>
          <a:xfrm>
            <a:off x="422954" y="1433239"/>
            <a:ext cx="3259639" cy="425758"/>
          </a:xfrm>
          <a:prstGeom prst="rect">
            <a:avLst/>
          </a:prstGeom>
          <a:noFill/>
        </p:spPr>
        <p:txBody>
          <a:bodyPr wrap="square" lIns="0" tIns="0" rIns="0" bIns="0" rtlCol="0">
            <a:spAutoFit/>
          </a:bodyPr>
          <a:lstStyle/>
          <a:p>
            <a:pPr defTabSz="896013">
              <a:lnSpc>
                <a:spcPct val="90000"/>
              </a:lnSpc>
              <a:spcAft>
                <a:spcPts val="575"/>
              </a:spcAft>
            </a:pPr>
            <a:r>
              <a:rPr lang="zh-CN" altLang="en-US" sz="3074" dirty="0">
                <a:gradFill>
                  <a:gsLst>
                    <a:gs pos="97744">
                      <a:srgbClr val="0D0D0D"/>
                    </a:gs>
                    <a:gs pos="82707">
                      <a:srgbClr val="0D0D0D"/>
                    </a:gs>
                  </a:gsLst>
                  <a:lin ang="5400000" scaled="0"/>
                </a:gradFill>
                <a:latin typeface="Segoe UI Light" panose="020B0502040204020203" pitchFamily="34" charset="0"/>
                <a:ea typeface="Microsoft YaHei" panose="020B0503020204020204" pitchFamily="34" charset="-122"/>
              </a:rPr>
              <a:t>原则</a:t>
            </a:r>
          </a:p>
        </p:txBody>
      </p:sp>
      <p:grpSp>
        <p:nvGrpSpPr>
          <p:cNvPr id="2" name="Group 1" descr="带有云和设备的建筑物的 Graphic。">
            <a:extLst>
              <a:ext uri="{FF2B5EF4-FFF2-40B4-BE49-F238E27FC236}">
                <a16:creationId xmlns:a16="http://schemas.microsoft.com/office/drawing/2014/main" id="{855823F9-C60C-4992-8DAB-09CBE2486C95}"/>
              </a:ext>
            </a:extLst>
          </p:cNvPr>
          <p:cNvGrpSpPr/>
          <p:nvPr/>
        </p:nvGrpSpPr>
        <p:grpSpPr>
          <a:xfrm>
            <a:off x="5670463" y="1492064"/>
            <a:ext cx="6770570" cy="5365451"/>
            <a:chOff x="5784167" y="1521486"/>
            <a:chExt cx="6906334" cy="5473039"/>
          </a:xfrm>
        </p:grpSpPr>
        <p:sp>
          <p:nvSpPr>
            <p:cNvPr id="3" name="Oval 2">
              <a:extLst>
                <a:ext uri="{C183D7F6-B498-43B3-948B-1728B52AA6E4}">
                  <adec:decorative xmlns:adec="http://schemas.microsoft.com/office/drawing/2017/decorative" val="1"/>
                </a:ext>
              </a:extLst>
            </p:cNvPr>
            <p:cNvSpPr/>
            <p:nvPr/>
          </p:nvSpPr>
          <p:spPr bwMode="auto">
            <a:xfrm>
              <a:off x="8809037" y="2018194"/>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endParaRPr>
            </a:p>
          </p:txBody>
        </p:sp>
        <p:pic>
          <p:nvPicPr>
            <p:cNvPr id="57" name="Picture 56">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545491" y="2496241"/>
              <a:ext cx="752958" cy="1190000"/>
            </a:xfrm>
            <a:prstGeom prst="rect">
              <a:avLst/>
            </a:prstGeom>
          </p:spPr>
        </p:pic>
        <p:pic>
          <p:nvPicPr>
            <p:cNvPr id="58" name="Picture 57">
              <a:extLst>
                <a:ext uri="{C183D7F6-B498-43B3-948B-1728B52AA6E4}">
                  <adec:decorative xmlns:adec="http://schemas.microsoft.com/office/drawing/2017/decorative" val="1"/>
                </a:ext>
              </a:extLst>
            </p:cNvPr>
            <p:cNvPicPr>
              <a:picLocks noChangeAspect="1"/>
            </p:cNvPicPr>
            <p:nvPr/>
          </p:nvPicPr>
          <p:blipFill rotWithShape="1">
            <a:blip r:embed="rId5">
              <a:duotone>
                <a:schemeClr val="accent1">
                  <a:shade val="45000"/>
                  <a:satMod val="135000"/>
                </a:schemeClr>
                <a:prstClr val="white"/>
              </a:duotone>
            </a:blip>
            <a:srcRect r="52385"/>
            <a:stretch/>
          </p:blipFill>
          <p:spPr>
            <a:xfrm>
              <a:off x="7202344" y="1521486"/>
              <a:ext cx="1229244" cy="4004411"/>
            </a:xfrm>
            <a:prstGeom prst="rect">
              <a:avLst/>
            </a:prstGeom>
          </p:spPr>
        </p:pic>
        <p:pic>
          <p:nvPicPr>
            <p:cNvPr id="59" name="Picture 58">
              <a:extLst>
                <a:ext uri="{C183D7F6-B498-43B3-948B-1728B52AA6E4}">
                  <adec:decorative xmlns:adec="http://schemas.microsoft.com/office/drawing/2017/decorative" val="1"/>
                </a:ext>
              </a:extLst>
            </p:cNvPr>
            <p:cNvPicPr>
              <a:picLocks noChangeAspect="1"/>
            </p:cNvPicPr>
            <p:nvPr/>
          </p:nvPicPr>
          <p:blipFill rotWithShape="1">
            <a:blip r:embed="rId5">
              <a:duotone>
                <a:schemeClr val="accent1">
                  <a:shade val="45000"/>
                  <a:satMod val="135000"/>
                </a:schemeClr>
                <a:prstClr val="white"/>
              </a:duotone>
            </a:blip>
            <a:srcRect l="45908"/>
            <a:stretch/>
          </p:blipFill>
          <p:spPr>
            <a:xfrm>
              <a:off x="7662212" y="2345158"/>
              <a:ext cx="1396454" cy="4004411"/>
            </a:xfrm>
            <a:prstGeom prst="rect">
              <a:avLst/>
            </a:prstGeom>
          </p:spPr>
        </p:pic>
        <p:grpSp>
          <p:nvGrpSpPr>
            <p:cNvPr id="60" name="Group 59"/>
            <p:cNvGrpSpPr/>
            <p:nvPr/>
          </p:nvGrpSpPr>
          <p:grpSpPr>
            <a:xfrm>
              <a:off x="5784167" y="4805180"/>
              <a:ext cx="6906334" cy="2189345"/>
              <a:chOff x="-924524" y="5149390"/>
              <a:chExt cx="6771530" cy="2146612"/>
            </a:xfrm>
          </p:grpSpPr>
          <p:pic>
            <p:nvPicPr>
              <p:cNvPr id="61" name="Picture 60">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17032" y="5263960"/>
                  <a:ext cx="5179130" cy="2146612"/>
                </a:xfrm>
                <a:prstGeom prst="rect">
                  <a:avLst/>
                </a:prstGeom>
              </p:spPr>
            </p:pic>
            <p:pic>
              <p:nvPicPr>
                <p:cNvPr id="64" name="Picture 63">
                  <a:extLst>
                    <a:ext uri="{C183D7F6-B498-43B3-948B-1728B52AA6E4}">
                      <adec:decorative xmlns:adec="http://schemas.microsoft.com/office/drawing/2017/decorative" val="1"/>
                    </a:ext>
                  </a:extLst>
                </p:cNvPr>
                <p:cNvPicPr>
                  <a:picLocks noChangeAspect="1"/>
                </p:cNvPicPr>
                <p:nvPr/>
              </p:nvPicPr>
              <p:blipFill>
                <a:blip r:embed="rId6">
                  <a:grayscl/>
                </a:blip>
                <a:stretch>
                  <a:fillRect/>
                </a:stretch>
              </p:blipFill>
              <p:spPr>
                <a:xfrm>
                  <a:off x="-924524" y="5426598"/>
                  <a:ext cx="3670449" cy="1521304"/>
                </a:xfrm>
                <a:prstGeom prst="rect">
                  <a:avLst/>
                </a:prstGeom>
              </p:spPr>
            </p:pic>
          </p:grpSp>
        </p:grpSp>
      </p:grpSp>
    </p:spTree>
    <p:extLst>
      <p:ext uri="{BB962C8B-B14F-4D97-AF65-F5344CB8AC3E}">
        <p14:creationId xmlns:p14="http://schemas.microsoft.com/office/powerpoint/2010/main" val="3023664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761" y="337410"/>
            <a:ext cx="11346479" cy="430887"/>
          </a:xfrm>
        </p:spPr>
        <p:txBody>
          <a:bodyPr/>
          <a:lstStyle/>
          <a:p>
            <a:r>
              <a:rPr lang="zh-CN" altLang="en-US" b="1" dirty="0">
                <a:latin typeface="Segoe UI Semibold" panose="020B0702040204020203" pitchFamily="34" charset="0"/>
                <a:ea typeface="Microsoft YaHei" panose="020B0503020204020204" pitchFamily="34" charset="-122"/>
              </a:rPr>
              <a:t>自定义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选项卡配置选项</a:t>
            </a:r>
          </a:p>
        </p:txBody>
      </p:sp>
      <p:sp>
        <p:nvSpPr>
          <p:cNvPr id="4" name="Text Placeholder 3"/>
          <p:cNvSpPr>
            <a:spLocks noGrp="1"/>
          </p:cNvSpPr>
          <p:nvPr>
            <p:ph type="body" sz="quarter" idx="10"/>
          </p:nvPr>
        </p:nvSpPr>
        <p:spPr>
          <a:xfrm>
            <a:off x="455272" y="970150"/>
            <a:ext cx="11346479" cy="1415772"/>
          </a:xfrm>
        </p:spPr>
        <p:txBody>
          <a:bodyPr/>
          <a:lstStyle/>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框架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部件具有公共属性</a:t>
            </a:r>
          </a:p>
          <a:p>
            <a:r>
              <a:rPr lang="zh-CN" altLang="en-US">
                <a:latin typeface="Segoe UI" panose="020B0502040204020203" pitchFamily="34" charset="0"/>
                <a:ea typeface="Microsoft YaHei" panose="020B0503020204020204" pitchFamily="34" charset="-122"/>
              </a:rPr>
              <a:t>公共属性可以通过属性窗格进行编辑</a:t>
            </a:r>
          </a:p>
          <a:p>
            <a:r>
              <a:rPr lang="en-US" altLang="zh-CN">
                <a:latin typeface="Segoe UI" panose="020B0502040204020203" pitchFamily="34" charset="0"/>
                <a:ea typeface="Microsoft YaHei" panose="020B0503020204020204" pitchFamily="34" charset="-122"/>
              </a:rPr>
              <a:t>SharePoint </a:t>
            </a:r>
            <a:r>
              <a:rPr lang="zh-CN" altLang="en-US">
                <a:latin typeface="Segoe UI" panose="020B0502040204020203" pitchFamily="34" charset="0"/>
                <a:ea typeface="Microsoft YaHei" panose="020B0503020204020204" pitchFamily="34" charset="-122"/>
              </a:rPr>
              <a:t>页面必须处于编辑模式才能编辑属性</a:t>
            </a:r>
          </a:p>
          <a:p>
            <a:r>
              <a:rPr lang="zh-CN" altLang="en-US">
                <a:latin typeface="Segoe UI" panose="020B0502040204020203" pitchFamily="34" charset="0"/>
                <a:ea typeface="Microsoft YaHei" panose="020B0503020204020204" pitchFamily="34" charset="-122"/>
              </a:rPr>
              <a:t>用户必须具有页面的编辑权限才能访问属性窗格</a:t>
            </a:r>
            <a:endParaRPr lang="zh-CN" altLang="en-US" dirty="0">
              <a:latin typeface="Segoe UI" panose="020B0502040204020203" pitchFamily="34" charset="0"/>
              <a:ea typeface="Microsoft YaHei" panose="020B0503020204020204" pitchFamily="34" charset="-122"/>
            </a:endParaRPr>
          </a:p>
        </p:txBody>
      </p:sp>
      <p:pic>
        <p:nvPicPr>
          <p:cNvPr id="5" name="Picture 4" descr="社交媒体帖子屏幕截图&#10;&#10;自动生成的描述&#10;">
            <a:extLst>
              <a:ext uri="{FF2B5EF4-FFF2-40B4-BE49-F238E27FC236}">
                <a16:creationId xmlns:a16="http://schemas.microsoft.com/office/drawing/2014/main" id="{164E756B-61D3-4C0D-8421-324336426203}"/>
              </a:ext>
            </a:extLst>
          </p:cNvPr>
          <p:cNvPicPr>
            <a:picLocks noChangeAspect="1"/>
          </p:cNvPicPr>
          <p:nvPr/>
        </p:nvPicPr>
        <p:blipFill>
          <a:blip r:embed="rId4"/>
          <a:stretch>
            <a:fillRect/>
          </a:stretch>
        </p:blipFill>
        <p:spPr>
          <a:xfrm>
            <a:off x="2258878" y="2654730"/>
            <a:ext cx="6858418" cy="3008079"/>
          </a:xfrm>
          <a:prstGeom prst="rect">
            <a:avLst/>
          </a:prstGeom>
        </p:spPr>
      </p:pic>
    </p:spTree>
    <p:extLst>
      <p:ext uri="{BB962C8B-B14F-4D97-AF65-F5344CB8AC3E}">
        <p14:creationId xmlns:p14="http://schemas.microsoft.com/office/powerpoint/2010/main" val="4230331106"/>
      </p:ext>
    </p:extLst>
  </p:cSld>
  <p:clrMapOvr>
    <a:overrideClrMapping bg1="lt1" tx1="dk1" bg2="lt2" tx2="dk2" accent1="accent1" accent2="accent2" accent3="accent3" accent4="accent4" accent5="accent5" accent6="accent6" hlink="hlink" folHlink="folHlink"/>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A747BA-D0E3-1545-8E4A-232F57C4817F}"/>
              </a:ext>
            </a:extLst>
          </p:cNvPr>
          <p:cNvSpPr>
            <a:spLocks noGrp="1"/>
          </p:cNvSpPr>
          <p:nvPr>
            <p:ph type="title"/>
          </p:nvPr>
        </p:nvSpPr>
        <p:spPr>
          <a:xfrm>
            <a:off x="422761" y="282739"/>
            <a:ext cx="11346479" cy="430887"/>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中公开的属性窗格</a:t>
            </a:r>
          </a:p>
        </p:txBody>
      </p:sp>
      <p:sp>
        <p:nvSpPr>
          <p:cNvPr id="2" name="Text Placeholder 1">
            <a:extLst>
              <a:ext uri="{FF2B5EF4-FFF2-40B4-BE49-F238E27FC236}">
                <a16:creationId xmlns:a16="http://schemas.microsoft.com/office/drawing/2014/main" id="{12E5AA1F-8BFD-B94E-B168-FE28B00589BB}"/>
              </a:ext>
            </a:extLst>
          </p:cNvPr>
          <p:cNvSpPr>
            <a:spLocks noGrp="1"/>
          </p:cNvSpPr>
          <p:nvPr>
            <p:ph type="body" sz="quarter" idx="10"/>
          </p:nvPr>
        </p:nvSpPr>
        <p:spPr>
          <a:xfrm>
            <a:off x="422761" y="850602"/>
            <a:ext cx="11346479" cy="677108"/>
          </a:xfrm>
        </p:spPr>
        <p:txBody>
          <a:bodyPr/>
          <a:lstStyle/>
          <a:p>
            <a:r>
              <a:rPr lang="zh-CN" altLang="en-US">
                <a:latin typeface="Segoe UI" panose="020B0502040204020203" pitchFamily="34" charset="0"/>
                <a:ea typeface="Microsoft YaHei" panose="020B0503020204020204" pitchFamily="34" charset="-122"/>
              </a:rPr>
              <a:t>当 </a:t>
            </a:r>
            <a:r>
              <a:rPr lang="en-US" altLang="zh-CN">
                <a:latin typeface="Segoe UI" panose="020B0502040204020203" pitchFamily="34" charset="0"/>
                <a:ea typeface="Microsoft YaHei" panose="020B0503020204020204" pitchFamily="34" charset="-122"/>
              </a:rPr>
              <a:t>SPFx Web</a:t>
            </a:r>
            <a:r>
              <a:rPr lang="zh-CN" altLang="en-US">
                <a:latin typeface="Segoe UI" panose="020B0502040204020203" pitchFamily="34" charset="0"/>
                <a:ea typeface="Microsoft YaHei" panose="020B0503020204020204" pitchFamily="34" charset="-122"/>
              </a:rPr>
              <a:t>部件作为选项卡安装在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团队中时，显示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部件属性面板</a:t>
            </a:r>
          </a:p>
          <a:p>
            <a:r>
              <a:rPr lang="zh-CN" altLang="en-US">
                <a:latin typeface="Segoe UI" panose="020B0502040204020203" pitchFamily="34" charset="0"/>
                <a:ea typeface="Microsoft YaHei" panose="020B0503020204020204" pitchFamily="34" charset="-122"/>
              </a:rPr>
              <a:t>可通过选项卡上下文菜单访问</a:t>
            </a:r>
            <a:r>
              <a:rPr lang="zh-CN" altLang="en-US" b="1">
                <a:latin typeface="Segoe UI" panose="020B0502040204020203" pitchFamily="34" charset="0"/>
                <a:ea typeface="Microsoft YaHei" panose="020B0503020204020204" pitchFamily="34" charset="-122"/>
              </a:rPr>
              <a:t>设置</a:t>
            </a:r>
            <a:r>
              <a:rPr lang="zh-CN" altLang="en-US">
                <a:latin typeface="Segoe UI" panose="020B0502040204020203" pitchFamily="34" charset="0"/>
                <a:ea typeface="Microsoft YaHei" panose="020B0503020204020204" pitchFamily="34" charset="-122"/>
              </a:rPr>
              <a:t>选项</a:t>
            </a:r>
            <a:endParaRPr lang="zh-CN" altLang="en-US" dirty="0">
              <a:latin typeface="Segoe UI" panose="020B0502040204020203" pitchFamily="34" charset="0"/>
              <a:ea typeface="Microsoft YaHei" panose="020B0503020204020204" pitchFamily="34" charset="-122"/>
            </a:endParaRPr>
          </a:p>
        </p:txBody>
      </p:sp>
      <p:pic>
        <p:nvPicPr>
          <p:cNvPr id="6" name="Picture 5" descr="手机屏幕截图&#10;&#10;自动生成的描述&#10;">
            <a:extLst>
              <a:ext uri="{FF2B5EF4-FFF2-40B4-BE49-F238E27FC236}">
                <a16:creationId xmlns:a16="http://schemas.microsoft.com/office/drawing/2014/main" id="{DE29484A-8B10-4EC3-88FB-87AD647A782E}"/>
              </a:ext>
            </a:extLst>
          </p:cNvPr>
          <p:cNvPicPr>
            <a:picLocks noChangeAspect="1"/>
          </p:cNvPicPr>
          <p:nvPr/>
        </p:nvPicPr>
        <p:blipFill>
          <a:blip r:embed="rId4"/>
          <a:stretch>
            <a:fillRect/>
          </a:stretch>
        </p:blipFill>
        <p:spPr>
          <a:xfrm>
            <a:off x="3653711" y="1821119"/>
            <a:ext cx="4400364" cy="1554074"/>
          </a:xfrm>
          <a:prstGeom prst="rect">
            <a:avLst/>
          </a:prstGeom>
        </p:spPr>
      </p:pic>
      <p:pic>
        <p:nvPicPr>
          <p:cNvPr id="9" name="Picture 8" descr="社交媒体帖子屏幕截图&#10;&#10;自动生成的描述&#10;">
            <a:extLst>
              <a:ext uri="{FF2B5EF4-FFF2-40B4-BE49-F238E27FC236}">
                <a16:creationId xmlns:a16="http://schemas.microsoft.com/office/drawing/2014/main" id="{50261A85-E0D4-4457-8A30-06E5BB82A1A3}"/>
              </a:ext>
            </a:extLst>
          </p:cNvPr>
          <p:cNvPicPr>
            <a:picLocks noChangeAspect="1"/>
          </p:cNvPicPr>
          <p:nvPr/>
        </p:nvPicPr>
        <p:blipFill>
          <a:blip r:embed="rId5"/>
          <a:stretch>
            <a:fillRect/>
          </a:stretch>
        </p:blipFill>
        <p:spPr>
          <a:xfrm>
            <a:off x="2477671" y="3562882"/>
            <a:ext cx="7193502" cy="2264737"/>
          </a:xfrm>
          <a:prstGeom prst="rect">
            <a:avLst/>
          </a:prstGeom>
        </p:spPr>
      </p:pic>
    </p:spTree>
    <p:extLst>
      <p:ext uri="{BB962C8B-B14F-4D97-AF65-F5344CB8AC3E}">
        <p14:creationId xmlns:p14="http://schemas.microsoft.com/office/powerpoint/2010/main" val="3914463251"/>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0809" y="257456"/>
            <a:ext cx="11018520" cy="430826"/>
          </a:xfrm>
        </p:spPr>
        <p:txBody>
          <a:bodyPr/>
          <a:lstStyle/>
          <a:p>
            <a:pPr lvl="0"/>
            <a:r>
              <a:rPr lang="en-US" altLang="zh-CN" b="1" dirty="0">
                <a:latin typeface="Segoe UI Semibold" panose="020B0702040204020203" pitchFamily="34" charset="0"/>
                <a:ea typeface="Microsoft YaHei" panose="020B0503020204020204" pitchFamily="34" charset="-122"/>
              </a:rPr>
              <a:t>SharePoint </a:t>
            </a:r>
            <a:r>
              <a:rPr lang="zh-CN" altLang="en-US" b="1" dirty="0">
                <a:latin typeface="Segoe UI Semibold" panose="020B0702040204020203" pitchFamily="34" charset="0"/>
                <a:ea typeface="Microsoft YaHei" panose="020B0503020204020204" pitchFamily="34" charset="-122"/>
              </a:rPr>
              <a:t>框架</a:t>
            </a:r>
          </a:p>
        </p:txBody>
      </p:sp>
      <p:grpSp>
        <p:nvGrpSpPr>
          <p:cNvPr id="6" name="Group 5" descr="电话图片，计算机上带箭头，指示 Microsoft 图形和 LOB 系统以及云服务如何馈入 SharePoint 框架。"/>
          <p:cNvGrpSpPr/>
          <p:nvPr/>
        </p:nvGrpSpPr>
        <p:grpSpPr>
          <a:xfrm>
            <a:off x="6313878" y="1058616"/>
            <a:ext cx="5422042" cy="4610307"/>
            <a:chOff x="6440608" y="1425577"/>
            <a:chExt cx="5533905" cy="4705423"/>
          </a:xfrm>
        </p:grpSpPr>
        <p:pic>
          <p:nvPicPr>
            <p:cNvPr id="18" name="Picture 17">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a:extLst>
                <a:ext uri="{C183D7F6-B498-43B3-948B-1728B52AA6E4}">
                  <adec:decorative xmlns:adec="http://schemas.microsoft.com/office/drawing/2017/decorative" val="1"/>
                </a:ext>
              </a:extLst>
            </p:cNvPr>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1A1A1A"/>
                </a:solidFill>
                <a:latin typeface="Microsoft YaHei" panose="020B0503020204020204" pitchFamily="34" charset="-122"/>
                <a:ea typeface="Microsoft YaHei" panose="020B0503020204020204" pitchFamily="34" charset="-122"/>
                <a:cs typeface="Segoe UI" pitchFamily="34" charset="0"/>
              </a:endParaRPr>
            </a:p>
          </p:txBody>
        </p:sp>
        <p:sp>
          <p:nvSpPr>
            <p:cNvPr id="20" name="TextBox 19"/>
            <p:cNvSpPr txBox="1"/>
            <p:nvPr/>
          </p:nvSpPr>
          <p:spPr>
            <a:xfrm>
              <a:off x="7862481" y="4551680"/>
              <a:ext cx="2593566" cy="640605"/>
            </a:xfrm>
            <a:prstGeom prst="rect">
              <a:avLst/>
            </a:prstGeom>
            <a:noFill/>
          </p:spPr>
          <p:txBody>
            <a:bodyPr wrap="none" lIns="182750" tIns="146201" rIns="182750" bIns="146201" rtlCol="0">
              <a:spAutoFit/>
            </a:bodyPr>
            <a:lstStyle/>
            <a:p>
              <a:pPr algn="ctr" defTabSz="913698">
                <a:lnSpc>
                  <a:spcPct val="90000"/>
                </a:lnSpc>
                <a:spcAft>
                  <a:spcPts val="600"/>
                </a:spcAft>
                <a:defRPr/>
              </a:pPr>
              <a:r>
                <a:rPr lang="en-US" altLang="zh-CN" sz="2400" kern="0" dirty="0">
                  <a:gradFill>
                    <a:gsLst>
                      <a:gs pos="5660">
                        <a:srgbClr val="0D0D0D"/>
                      </a:gs>
                      <a:gs pos="38000">
                        <a:srgbClr val="0D0D0D"/>
                      </a:gs>
                    </a:gsLst>
                    <a:lin ang="5400000" scaled="0"/>
                  </a:gradFill>
                  <a:latin typeface="Segoe UI" panose="020B0502040204020203" pitchFamily="34" charset="0"/>
                  <a:ea typeface="Microsoft YaHei" panose="020B0503020204020204" pitchFamily="34" charset="-122"/>
                </a:rPr>
                <a:t>SharePoint </a:t>
              </a:r>
              <a:r>
                <a:rPr lang="zh-CN" altLang="en-US" sz="2400" kern="0" dirty="0">
                  <a:gradFill>
                    <a:gsLst>
                      <a:gs pos="5660">
                        <a:srgbClr val="0D0D0D"/>
                      </a:gs>
                      <a:gs pos="38000">
                        <a:srgbClr val="0D0D0D"/>
                      </a:gs>
                    </a:gsLst>
                    <a:lin ang="5400000" scaled="0"/>
                  </a:gradFill>
                  <a:latin typeface="Segoe UI" panose="020B0502040204020203" pitchFamily="34" charset="0"/>
                  <a:ea typeface="Microsoft YaHei" panose="020B0503020204020204" pitchFamily="34" charset="-122"/>
                </a:rPr>
                <a:t>框架</a:t>
              </a:r>
            </a:p>
          </p:txBody>
        </p:sp>
        <p:sp>
          <p:nvSpPr>
            <p:cNvPr id="21" name="Rectangle 20">
              <a:extLst>
                <a:ext uri="{C183D7F6-B498-43B3-948B-1728B52AA6E4}">
                  <adec:decorative xmlns:adec="http://schemas.microsoft.com/office/drawing/2017/decorative" val="1"/>
                </a:ext>
              </a:extLst>
            </p:cNvPr>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altLang="zh-CN" sz="1400" kern="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rPr>
                <a:t>LOB </a:t>
              </a:r>
              <a:r>
                <a:rPr lang="zh-CN" altLang="en-US" sz="1400" kern="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rPr>
                <a:t>系统和云服务</a:t>
              </a:r>
              <a:endParaRPr lang="zh-CN" altLang="en-US" sz="1400" kern="0" dirty="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endParaRPr>
            </a:p>
          </p:txBody>
        </p:sp>
        <p:sp>
          <p:nvSpPr>
            <p:cNvPr id="17" name="Rectangle 16">
              <a:extLst>
                <a:ext uri="{C183D7F6-B498-43B3-948B-1728B52AA6E4}">
                  <adec:decorative xmlns:adec="http://schemas.microsoft.com/office/drawing/2017/decorative" val="1"/>
                </a:ext>
              </a:extLst>
            </p:cNvPr>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22" name="Rectangle 21">
              <a:extLst>
                <a:ext uri="{C183D7F6-B498-43B3-948B-1728B52AA6E4}">
                  <adec:decorative xmlns:adec="http://schemas.microsoft.com/office/drawing/2017/decorative" val="1"/>
                </a:ext>
              </a:extLst>
            </p:cNvPr>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algn="ctr" defTabSz="913225" fontAlgn="base">
                <a:spcBef>
                  <a:spcPct val="0"/>
                </a:spcBef>
                <a:spcAft>
                  <a:spcPct val="0"/>
                </a:spcAft>
                <a:defRPr/>
              </a:pPr>
              <a:r>
                <a:rPr lang="en-US" altLang="zh-CN" sz="1400" kern="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rPr>
                <a:t>Microsoft Graph</a:t>
              </a:r>
              <a:endParaRPr lang="en-US" altLang="zh-CN" sz="1400" kern="0" dirty="0">
                <a:gradFill>
                  <a:gsLst>
                    <a:gs pos="73585">
                      <a:srgbClr val="1A1A1A"/>
                    </a:gs>
                    <a:gs pos="53000">
                      <a:srgbClr val="1A1A1A"/>
                    </a:gs>
                  </a:gsLst>
                  <a:lin ang="5400000" scaled="0"/>
                </a:gradFill>
                <a:latin typeface="Segoe UI Semilight" panose="020B0402040204020203" pitchFamily="34" charset="0"/>
                <a:ea typeface="Microsoft YaHei" panose="020B0503020204020204" pitchFamily="34" charset="-122"/>
              </a:endParaRPr>
            </a:p>
          </p:txBody>
        </p:sp>
        <p:sp>
          <p:nvSpPr>
            <p:cNvPr id="3" name="Rectangle 2">
              <a:extLst>
                <a:ext uri="{C183D7F6-B498-43B3-948B-1728B52AA6E4}">
                  <adec:decorative xmlns:adec="http://schemas.microsoft.com/office/drawing/2017/decorative" val="1"/>
                </a:ext>
              </a:extLst>
            </p:cNvPr>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24" name="Up-Down Arrow 23">
              <a:extLst>
                <a:ext uri="{C183D7F6-B498-43B3-948B-1728B52AA6E4}">
                  <adec:decorative xmlns:adec="http://schemas.microsoft.com/office/drawing/2017/decorative" val="1"/>
                </a:ext>
              </a:extLst>
            </p:cNvPr>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1A1A1A"/>
                </a:solidFill>
                <a:latin typeface="Microsoft YaHei" panose="020B0503020204020204" pitchFamily="34" charset="-122"/>
                <a:ea typeface="Microsoft YaHei" panose="020B0503020204020204" pitchFamily="34" charset="-122"/>
                <a:cs typeface="Segoe UI" pitchFamily="34" charset="0"/>
              </a:endParaRPr>
            </a:p>
          </p:txBody>
        </p:sp>
        <p:sp>
          <p:nvSpPr>
            <p:cNvPr id="26" name="Up-Down Arrow 25">
              <a:extLst>
                <a:ext uri="{C183D7F6-B498-43B3-948B-1728B52AA6E4}">
                  <adec:decorative xmlns:adec="http://schemas.microsoft.com/office/drawing/2017/decorative" val="1"/>
                </a:ext>
              </a:extLst>
            </p:cNvPr>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algn="ctr" defTabSz="931578" fontAlgn="base">
                <a:lnSpc>
                  <a:spcPct val="90000"/>
                </a:lnSpc>
                <a:spcBef>
                  <a:spcPct val="0"/>
                </a:spcBef>
                <a:spcAft>
                  <a:spcPct val="0"/>
                </a:spcAft>
                <a:defRPr/>
              </a:pPr>
              <a:endParaRPr lang="en-US" sz="2400" kern="0" dirty="0" err="1">
                <a:solidFill>
                  <a:srgbClr val="1A1A1A"/>
                </a:solidFill>
                <a:latin typeface="Microsoft YaHei" panose="020B0503020204020204" pitchFamily="34" charset="-122"/>
                <a:ea typeface="Microsoft YaHei" panose="020B0503020204020204" pitchFamily="34" charset="-122"/>
                <a:cs typeface="Segoe UI" pitchFamily="34" charset="0"/>
              </a:endParaRPr>
            </a:p>
          </p:txBody>
        </p:sp>
        <p:pic>
          <p:nvPicPr>
            <p:cNvPr id="13" name="Picture 12">
              <a:extLst>
                <a:ext uri="{C183D7F6-B498-43B3-948B-1728B52AA6E4}">
                  <adec:decorative xmlns:adec="http://schemas.microsoft.com/office/drawing/2017/decorative" val="1"/>
                </a:ext>
              </a:extLst>
            </p:cNvPr>
            <p:cNvPicPr>
              <a:picLocks noChangeAspect="1"/>
            </p:cNvPicPr>
            <p:nvPr/>
          </p:nvPicPr>
          <p:blipFill rotWithShape="1">
            <a:blip r:embed="rId5"/>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a:extLst>
                <a:ext uri="{C183D7F6-B498-43B3-948B-1728B52AA6E4}">
                  <adec:decorative xmlns:adec="http://schemas.microsoft.com/office/drawing/2017/decorative" val="1"/>
                </a:ext>
              </a:extLst>
            </p:cNvPr>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80" tIns="44790" rIns="44790" bIns="89580" numCol="1" spcCol="0" rtlCol="0" fromWordArt="0" anchor="b" anchorCtr="0" forceAA="0" compatLnSpc="1">
              <a:prstTxWarp prst="textNoShape">
                <a:avLst/>
              </a:prstTxWarp>
              <a:noAutofit/>
            </a:bodyPr>
            <a:lstStyle/>
            <a:p>
              <a:pPr algn="ctr" defTabSz="895232" fontAlgn="base">
                <a:spcBef>
                  <a:spcPct val="0"/>
                </a:spcBef>
                <a:spcAft>
                  <a:spcPct val="0"/>
                </a:spcAft>
                <a:defRPr/>
              </a:pPr>
              <a:endParaRPr lang="en-US" sz="1765" kern="0" spc="-49"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10" name="Text Placeholder 1"/>
          <p:cNvSpPr txBox="1">
            <a:spLocks/>
          </p:cNvSpPr>
          <p:nvPr/>
        </p:nvSpPr>
        <p:spPr>
          <a:xfrm>
            <a:off x="337126" y="1058616"/>
            <a:ext cx="5374608" cy="3153489"/>
          </a:xfrm>
          <a:prstGeom prst="rect">
            <a:avLst/>
          </a:prstGeom>
        </p:spPr>
        <p:txBody>
          <a:bodyPr vert="horz" wrap="square" lIns="179183" tIns="91375" rIns="146201" bIns="91375"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现代客户端开发</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轻量级的 </a:t>
            </a:r>
            <a:r>
              <a:rPr lang="en-US" altLang="zh-CN"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Web </a:t>
            </a: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和移动设备</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支持我们自己的体验</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向后兼容 </a:t>
            </a:r>
          </a:p>
          <a:p>
            <a:pPr marL="0" indent="0" defTabSz="913261">
              <a:spcBef>
                <a:spcPts val="0"/>
              </a:spcBef>
              <a:buNone/>
              <a:defRPr/>
            </a:pPr>
            <a:endPar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a:p>
            <a:pPr marL="0" indent="0" defTabSz="913261">
              <a:lnSpc>
                <a:spcPct val="100000"/>
              </a:lnSpc>
              <a:spcBef>
                <a:spcPts val="0"/>
              </a:spcBef>
              <a:buNone/>
              <a:defRPr/>
            </a:pP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支持开源工具和 </a:t>
            </a:r>
            <a:r>
              <a:rPr lang="en-US" altLang="zh-CN"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JavaScript Web </a:t>
            </a:r>
            <a:r>
              <a:rPr lang="zh-CN" altLang="en-US" sz="2353">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rPr>
              <a:t>框架</a:t>
            </a:r>
            <a:endParaRPr lang="zh-CN" altLang="en-US" sz="2353" dirty="0">
              <a:gradFill>
                <a:gsLst>
                  <a:gs pos="9623">
                    <a:srgbClr val="1A1A1A"/>
                  </a:gs>
                  <a:gs pos="29000">
                    <a:srgbClr val="1A1A1A"/>
                  </a:gs>
                </a:gsLst>
                <a:lin ang="5400000" scaled="1"/>
              </a:gradFill>
              <a:latin typeface="Segoe UI Semilight" panose="020B0402040204020203" pitchFamily="34" charset="0"/>
              <a:ea typeface="Microsoft YaHei" panose="020B0503020204020204" pitchFamily="34" charset="-122"/>
              <a:cs typeface="Segoe UI Semilight" panose="020B0402040204020203" pitchFamily="34" charset="0"/>
            </a:endParaRPr>
          </a:p>
        </p:txBody>
      </p:sp>
      <p:cxnSp>
        <p:nvCxnSpPr>
          <p:cNvPr id="11" name="Straight Connector 10">
            <a:extLst>
              <a:ext uri="{C183D7F6-B498-43B3-948B-1728B52AA6E4}">
                <adec:decorative xmlns:adec="http://schemas.microsoft.com/office/drawing/2017/decorative" val="1"/>
              </a:ext>
            </a:extLst>
          </p:cNvPr>
          <p:cNvCxnSpPr/>
          <p:nvPr/>
        </p:nvCxnSpPr>
        <p:spPr>
          <a:xfrm>
            <a:off x="503282" y="1663855"/>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C183D7F6-B498-43B3-948B-1728B52AA6E4}">
                <adec:decorative xmlns:adec="http://schemas.microsoft.com/office/drawing/2017/decorative" val="1"/>
              </a:ext>
            </a:extLst>
          </p:cNvPr>
          <p:cNvCxnSpPr/>
          <p:nvPr/>
        </p:nvCxnSpPr>
        <p:spPr>
          <a:xfrm>
            <a:off x="503282" y="2938170"/>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p:nvPr/>
        </p:nvCxnSpPr>
        <p:spPr>
          <a:xfrm>
            <a:off x="503282" y="2301012"/>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C183D7F6-B498-43B3-948B-1728B52AA6E4}">
                <adec:decorative xmlns:adec="http://schemas.microsoft.com/office/drawing/2017/decorative" val="1"/>
              </a:ext>
            </a:extLst>
          </p:cNvPr>
          <p:cNvCxnSpPr/>
          <p:nvPr/>
        </p:nvCxnSpPr>
        <p:spPr>
          <a:xfrm>
            <a:off x="503282" y="3572528"/>
            <a:ext cx="52084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1566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272" y="1217510"/>
            <a:ext cx="6366303" cy="724044"/>
          </a:xfrm>
        </p:spPr>
        <p:txBody>
          <a:bodyPr/>
          <a:lstStyle/>
          <a:p>
            <a:r>
              <a:rPr lang="zh-CN" altLang="en-US" b="1" dirty="0">
                <a:latin typeface="Segoe UI Semibold" panose="020B0702040204020203" pitchFamily="34" charset="0"/>
                <a:ea typeface="Microsoft YaHei" panose="020B0503020204020204" pitchFamily="34" charset="-122"/>
              </a:rPr>
              <a:t>什么是现代页面？</a:t>
            </a:r>
          </a:p>
        </p:txBody>
      </p:sp>
      <p:pic>
        <p:nvPicPr>
          <p:cNvPr id="8" name="Picture Placeholder 7" descr="一个人站在镜子前对着镜头摆姿势&#10;&#10;自动生成的描述&#10;">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4"/>
          <a:srcRect l="20367" r="20367"/>
          <a:stretch>
            <a:fillRect/>
          </a:stretch>
        </p:blipFill>
        <p:spPr>
          <a:xfrm>
            <a:off x="7335530" y="487"/>
            <a:ext cx="4856471" cy="5462636"/>
          </a:xfrm>
        </p:spPr>
      </p:pic>
      <p:sp>
        <p:nvSpPr>
          <p:cNvPr id="4" name="TextBox 3"/>
          <p:cNvSpPr txBox="1"/>
          <p:nvPr/>
        </p:nvSpPr>
        <p:spPr>
          <a:xfrm>
            <a:off x="493347" y="2304825"/>
            <a:ext cx="5602653" cy="2622001"/>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客户端渲染</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本机响应</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客户端侧 </a:t>
            </a:r>
            <a:r>
              <a:rPr lang="en-US" altLang="zh-CN"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Web </a:t>
            </a: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部件</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客户端缓存和保存的缓存</a:t>
            </a:r>
          </a:p>
          <a:p>
            <a:pPr marL="336145" indent="-336145" defTabSz="914367">
              <a:lnSpc>
                <a:spcPct val="90000"/>
              </a:lnSpc>
              <a:spcAft>
                <a:spcPts val="588"/>
              </a:spcAft>
              <a:buFont typeface="Arial" panose="020B0604020202020204" pitchFamily="34" charset="0"/>
              <a:buChar char="•"/>
            </a:pPr>
            <a:r>
              <a:rPr lang="zh-CN" altLang="en-US" sz="2353">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移动优化</a:t>
            </a:r>
          </a:p>
          <a:p>
            <a:pPr defTabSz="914367">
              <a:lnSpc>
                <a:spcPct val="90000"/>
              </a:lnSpc>
              <a:spcAft>
                <a:spcPts val="588"/>
              </a:spcAft>
            </a:pPr>
            <a:endParaRPr lang="zh-CN" altLang="en-US" sz="2353"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460870808"/>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配置你的 </a:t>
            </a:r>
            <a:r>
              <a:rPr lang="en-US" altLang="zh-CN" b="1" spc="0" dirty="0">
                <a:latin typeface="Segoe UI Semibold" panose="020B0702040204020203" pitchFamily="34" charset="0"/>
                <a:ea typeface="Microsoft YaHei" panose="020B0503020204020204" pitchFamily="34" charset="-122"/>
              </a:rPr>
              <a:t>Office 365 </a:t>
            </a:r>
            <a:r>
              <a:rPr lang="zh-CN" altLang="en-US" b="1" spc="0" dirty="0">
                <a:latin typeface="Segoe UI Semibold" panose="020B0702040204020203" pitchFamily="34" charset="0"/>
                <a:ea typeface="Microsoft YaHei" panose="020B0503020204020204" pitchFamily="34" charset="-122"/>
              </a:rPr>
              <a:t>环境</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995893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Office 365 </a:t>
            </a:r>
            <a:r>
              <a:rPr lang="zh-CN" altLang="en-US" b="1" dirty="0">
                <a:latin typeface="Segoe UI Semibold" panose="020B0702040204020203" pitchFamily="34" charset="0"/>
                <a:ea typeface="Microsoft YaHei" panose="020B0503020204020204" pitchFamily="34" charset="-122"/>
              </a:rPr>
              <a:t>开发人员租户设置步骤</a:t>
            </a:r>
          </a:p>
        </p:txBody>
      </p:sp>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55272" y="1189495"/>
            <a:ext cx="11346479" cy="1415772"/>
          </a:xfrm>
        </p:spPr>
        <p:txBody>
          <a:bodyPr/>
          <a:lstStyle/>
          <a:p>
            <a:r>
              <a:rPr lang="zh-CN" altLang="en-US">
                <a:latin typeface="Segoe UI" panose="020B0502040204020203" pitchFamily="34" charset="0"/>
                <a:ea typeface="Microsoft YaHei" panose="020B0503020204020204" pitchFamily="34" charset="-122"/>
              </a:rPr>
              <a:t>注册 </a:t>
            </a:r>
            <a:r>
              <a:rPr lang="en-US" altLang="zh-CN">
                <a:latin typeface="Segoe UI" panose="020B0502040204020203" pitchFamily="34" charset="0"/>
                <a:ea typeface="Microsoft YaHei" panose="020B0503020204020204" pitchFamily="34" charset="-122"/>
              </a:rPr>
              <a:t>Office 365 </a:t>
            </a:r>
            <a:r>
              <a:rPr lang="zh-CN" altLang="en-US">
                <a:latin typeface="Segoe UI" panose="020B0502040204020203" pitchFamily="34" charset="0"/>
                <a:ea typeface="Microsoft YaHei" panose="020B0503020204020204" pitchFamily="34" charset="-122"/>
              </a:rPr>
              <a:t>开发人员租户</a:t>
            </a:r>
          </a:p>
          <a:p>
            <a:r>
              <a:rPr lang="zh-CN" altLang="en-US">
                <a:latin typeface="Segoe UI" panose="020B0502040204020203" pitchFamily="34" charset="0"/>
                <a:ea typeface="Microsoft YaHei" panose="020B0503020204020204" pitchFamily="34" charset="-122"/>
              </a:rPr>
              <a:t>创建应用目录网站</a:t>
            </a:r>
          </a:p>
          <a:p>
            <a:r>
              <a:rPr lang="zh-CN" altLang="en-US">
                <a:latin typeface="Segoe UI" panose="020B0502040204020203" pitchFamily="34" charset="0"/>
                <a:ea typeface="Microsoft YaHei" panose="020B0503020204020204" pitchFamily="34" charset="-122"/>
              </a:rPr>
              <a:t>创建用于测试的新网站集 </a:t>
            </a:r>
            <a:r>
              <a:rPr lang="en-US" altLang="zh-CN">
                <a:latin typeface="Segoe UI" panose="020B0502040204020203" pitchFamily="34" charset="0"/>
                <a:ea typeface="Microsoft YaHei" panose="020B0503020204020204" pitchFamily="34" charset="-122"/>
              </a:rPr>
              <a:t>– dev </a:t>
            </a:r>
            <a:r>
              <a:rPr lang="zh-CN" altLang="en-US">
                <a:latin typeface="Segoe UI" panose="020B0502040204020203" pitchFamily="34" charset="0"/>
                <a:ea typeface="Microsoft YaHei" panose="020B0503020204020204" pitchFamily="34" charset="-122"/>
              </a:rPr>
              <a:t>或 </a:t>
            </a:r>
            <a:r>
              <a:rPr lang="en-US" altLang="zh-CN">
                <a:latin typeface="Segoe UI" panose="020B0502040204020203" pitchFamily="34" charset="0"/>
                <a:ea typeface="Microsoft YaHei" panose="020B0503020204020204" pitchFamily="34" charset="-122"/>
              </a:rPr>
              <a:t>normal</a:t>
            </a:r>
            <a:endParaRPr lang="zh-CN" altLang="en-US">
              <a:latin typeface="Segoe UI" panose="020B0502040204020203" pitchFamily="34" charset="0"/>
              <a:ea typeface="Microsoft YaHei" panose="020B0503020204020204" pitchFamily="34" charset="-122"/>
            </a:endParaRPr>
          </a:p>
          <a:p>
            <a:r>
              <a:rPr lang="zh-CN" altLang="en-US">
                <a:latin typeface="Segoe UI" panose="020B0502040204020203" pitchFamily="34" charset="0"/>
                <a:ea typeface="Microsoft YaHei" panose="020B0503020204020204" pitchFamily="34" charset="-122"/>
              </a:rPr>
              <a:t>使用在线工作台测试代码</a:t>
            </a:r>
            <a:endParaRPr lang="zh-CN" altLang="en-US" dirty="0">
              <a:latin typeface="Segoe UI" panose="020B0502040204020203" pitchFamily="34" charset="0"/>
              <a:ea typeface="Microsoft YaHei" panose="020B0503020204020204" pitchFamily="34" charset="-122"/>
            </a:endParaRPr>
          </a:p>
        </p:txBody>
      </p:sp>
      <p:sp>
        <p:nvSpPr>
          <p:cNvPr id="6" name="Rectangle 5">
            <a:extLst>
              <a:ext uri="{FF2B5EF4-FFF2-40B4-BE49-F238E27FC236}">
                <a16:creationId xmlns:a16="http://schemas.microsoft.com/office/drawing/2014/main" id="{6CBE7B71-BCB9-4CB1-AAEB-2C1A801999EC}"/>
              </a:ext>
              <a:ext uri="{C183D7F6-B498-43B3-948B-1728B52AA6E4}">
                <adec:decorative xmlns:adec="http://schemas.microsoft.com/office/drawing/2017/decorative" val="1"/>
              </a:ext>
            </a:extLst>
          </p:cNvPr>
          <p:cNvSpPr/>
          <p:nvPr/>
        </p:nvSpPr>
        <p:spPr>
          <a:xfrm rot="155487">
            <a:off x="6757680" y="2494162"/>
            <a:ext cx="5225522" cy="2594846"/>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89642" tIns="44821" rIns="89642" bIns="44821">
            <a:spAutoFit/>
          </a:bodyPr>
          <a:lstStyle/>
          <a:p>
            <a:pPr algn="ctr" defTabSz="914367"/>
            <a:r>
              <a:rPr lang="en-US" altLang="zh-CN" sz="16273" dirty="0">
                <a:ln w="0"/>
                <a:solidFill>
                  <a:srgbClr val="0078D4"/>
                </a:solidFill>
                <a:effectLst>
                  <a:outerShdw blurRad="38100" dist="25400" dir="5400000" algn="ctr" rotWithShape="0">
                    <a:srgbClr val="6E747A">
                      <a:alpha val="43000"/>
                    </a:srgbClr>
                  </a:outerShdw>
                </a:effectLst>
                <a:latin typeface="Segoe UI" panose="020B0502040204020203" pitchFamily="34" charset="0"/>
                <a:ea typeface="Microsoft YaHei" panose="020B0503020204020204" pitchFamily="34" charset="-122"/>
              </a:rPr>
              <a:t>1-2-3</a:t>
            </a:r>
          </a:p>
        </p:txBody>
      </p:sp>
    </p:spTree>
    <p:extLst>
      <p:ext uri="{BB962C8B-B14F-4D97-AF65-F5344CB8AC3E}">
        <p14:creationId xmlns:p14="http://schemas.microsoft.com/office/powerpoint/2010/main" val="1009583727"/>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Props1.xml><?xml version="1.0" encoding="utf-8"?>
<ds:datastoreItem xmlns:ds="http://schemas.openxmlformats.org/officeDocument/2006/customXml" ds:itemID="{8C139EF8-EB53-4636-8B5B-7D2B5D92B91C}"/>
</file>

<file path=customXml/itemProps2.xml><?xml version="1.0" encoding="utf-8"?>
<ds:datastoreItem xmlns:ds="http://schemas.openxmlformats.org/officeDocument/2006/customXml" ds:itemID="{153EBFDE-0B09-4515-9742-5535A59A947E}">
  <ds:schemaRefs>
    <ds:schemaRef ds:uri="http://schemas.microsoft.com/sharepoint/v3/contenttype/forms"/>
  </ds:schemaRefs>
</ds:datastoreItem>
</file>

<file path=customXml/itemProps3.xml><?xml version="1.0" encoding="utf-8"?>
<ds:datastoreItem xmlns:ds="http://schemas.openxmlformats.org/officeDocument/2006/customXml" ds:itemID="{7A3117EA-FC2F-4088-AD03-F02DC1A38C7C}">
  <ds:schemaRefs>
    <ds:schemaRef ds:uri="87badcbf-855a-4949-b0c7-112d68ff62fc"/>
    <ds:schemaRef ds:uri="230e9df3-be65-4c73-a93b-d1236ebd677e"/>
    <ds:schemaRef ds:uri="http://purl.org/dc/term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83c07245-1987-447b-a407-05b41d118742"/>
    <ds:schemaRef ds:uri="http://purl.org/dc/elements/1.1/"/>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119</TotalTime>
  <Words>10158</Words>
  <Application>Microsoft Office PowerPoint</Application>
  <PresentationFormat>Widescreen</PresentationFormat>
  <Paragraphs>685</Paragraphs>
  <Slides>51</Slides>
  <Notes>51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51</vt:i4>
      </vt:variant>
    </vt:vector>
  </HeadingPairs>
  <TitlesOfParts>
    <vt:vector size="64" baseType="lpstr">
      <vt:lpstr>Microsoft YaHei</vt:lpstr>
      <vt:lpstr>Arial</vt:lpstr>
      <vt:lpstr>Calibri</vt:lpstr>
      <vt:lpstr>Consolas</vt:lpstr>
      <vt:lpstr>Courier New</vt:lpstr>
      <vt:lpstr>Segoe UI</vt:lpstr>
      <vt:lpstr>Segoe UI Light</vt:lpstr>
      <vt:lpstr>Segoe UI Semibold</vt:lpstr>
      <vt:lpstr>Segoe UI Semilight</vt:lpstr>
      <vt:lpstr>Wingdings</vt:lpstr>
      <vt:lpstr>2_White Template</vt:lpstr>
      <vt:lpstr>1_LIGHT GRAY TEMPLATE</vt:lpstr>
      <vt:lpstr>2_9-51052_Microsoft_Ready_Template_Light</vt:lpstr>
      <vt:lpstr>扩展和定制 SharePoint</vt:lpstr>
      <vt:lpstr>开始使用 SharePoint 框架</vt:lpstr>
      <vt:lpstr>SharePoint 框架简介</vt:lpstr>
      <vt:lpstr>SharePoint UX – 经历多个版本的发展</vt:lpstr>
      <vt:lpstr>SharePoint 框架可扩展性原则 构建长期增值的企业移动性服务</vt:lpstr>
      <vt:lpstr>SharePoint 框架</vt:lpstr>
      <vt:lpstr>什么是现代页面？</vt:lpstr>
      <vt:lpstr>配置你的 Office 365 环境</vt:lpstr>
      <vt:lpstr>Office 365 开发人员租户设置步骤</vt:lpstr>
      <vt:lpstr>演示</vt:lpstr>
      <vt:lpstr>配置你的开发环境</vt:lpstr>
      <vt:lpstr>开源工具</vt:lpstr>
      <vt:lpstr>服务器端工具比较</vt:lpstr>
      <vt:lpstr>使用 SharePoint 框架开发 Web 部件</vt:lpstr>
      <vt:lpstr>SharePoint 框架 Web 部件概述</vt:lpstr>
      <vt:lpstr>客户端侧 Web 部件</vt:lpstr>
      <vt:lpstr>探索 SharePoint 框架项目</vt:lpstr>
      <vt:lpstr>项目结构</vt:lpstr>
      <vt:lpstr>关键文件 – Web 部件类</vt:lpstr>
      <vt:lpstr>关键文件 – Web 部件清单</vt:lpstr>
      <vt:lpstr>CSS 单元</vt:lpstr>
      <vt:lpstr>关键文件 – SCSS 文件</vt:lpstr>
      <vt:lpstr>关键文件 – 配置文件</vt:lpstr>
      <vt:lpstr>客户端 Web 部件生成流程</vt:lpstr>
      <vt:lpstr>演示</vt:lpstr>
      <vt:lpstr>利用 Microsoft Graph 和第三方 API</vt:lpstr>
      <vt:lpstr>消耗第三方 REST API</vt:lpstr>
      <vt:lpstr>在 SPFx 中消耗 REST API – 概述</vt:lpstr>
      <vt:lpstr>调用 Azure AD – 安全的第三方 REST API</vt:lpstr>
      <vt:lpstr>使用 Azure AD 保护 REST API</vt:lpstr>
      <vt:lpstr>从 SPFx 调用 Azure AD 保护的资源</vt:lpstr>
      <vt:lpstr>向 SharePoint Online 授予权限</vt:lpstr>
      <vt:lpstr>工作原理：从 SPFx 调用 Azure AD 保护的 REST API</vt:lpstr>
      <vt:lpstr>将 SharePoint 包添加到 SharePoint 应用目录</vt:lpstr>
      <vt:lpstr>使用 SharePoint Online API 管理页面批准/拒绝</vt:lpstr>
      <vt:lpstr>使用 SharePoint Online API 管理页面批准/拒绝</vt:lpstr>
      <vt:lpstr>在 SharePoint 框架解决方案中调用微软图形</vt:lpstr>
      <vt:lpstr>演示</vt:lpstr>
      <vt:lpstr>使用 SPFx 构建 Microsoft Teams 自定义项</vt:lpstr>
      <vt:lpstr>将 SPFx Web 部件部署为 Microsoft Teams 选项卡</vt:lpstr>
      <vt:lpstr>使用 SharePoint 框架扩展 Microsoft Teams 的好处</vt:lpstr>
      <vt:lpstr>如何将 SharePoint 框架 Web 部件显示为 Microsoft Teams 选项卡？</vt:lpstr>
      <vt:lpstr>指定 SharePoint 框架 Web 部件可以是 Microsoft Teams 选项卡</vt:lpstr>
      <vt:lpstr>创建 Microsoft Teams 选项卡图像</vt:lpstr>
      <vt:lpstr>创建 Microsoft Teams 应用清单</vt:lpstr>
      <vt:lpstr>演示</vt:lpstr>
      <vt:lpstr>为 SharePoint Online 和 Microsoft Teams 创建 web 部件</vt:lpstr>
      <vt:lpstr>SharePoint 框架和 Microsoft Teams 上下文</vt:lpstr>
      <vt:lpstr>Microsoft Teams 选项卡中的客户端 Web 部件设置</vt:lpstr>
      <vt:lpstr>自定义 Microsoft Teams 选项卡配置选项</vt:lpstr>
      <vt:lpstr>Microsoft Teams 中公开的属性窗格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扩展和定制 SharePoint</dc:title>
  <dc:creator>Diane Nye</dc:creator>
  <cp:lastModifiedBy>Meredith Wegley</cp:lastModifiedBy>
  <cp:revision>24</cp:revision>
  <dcterms:created xsi:type="dcterms:W3CDTF">2021-09-18T16:10:24Z</dcterms:created>
  <dcterms:modified xsi:type="dcterms:W3CDTF">2021-11-11T22:25:59Z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12285300.0000000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y fmtid="{D5CDD505-2E9C-101B-9397-08002B2CF9AE}" pid="12" name="MediaServiceImageTags">
    <vt:lpwstr/>
  </property>
</Properties>
</file>